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312" r:id="rId5"/>
    <p:sldId id="316" r:id="rId6"/>
    <p:sldId id="327" r:id="rId7"/>
    <p:sldId id="331" r:id="rId8"/>
    <p:sldId id="334" r:id="rId9"/>
    <p:sldId id="342" r:id="rId10"/>
    <p:sldId id="332" r:id="rId11"/>
    <p:sldId id="336" r:id="rId12"/>
    <p:sldId id="340" r:id="rId13"/>
    <p:sldId id="333" r:id="rId14"/>
    <p:sldId id="341" r:id="rId15"/>
    <p:sldId id="343" r:id="rId16"/>
    <p:sldId id="338" r:id="rId17"/>
    <p:sldId id="344" r:id="rId18"/>
    <p:sldId id="330" r:id="rId19"/>
    <p:sldId id="337" r:id="rId20"/>
    <p:sldId id="335" r:id="rId21"/>
    <p:sldId id="339" r:id="rId22"/>
    <p:sldId id="345" r:id="rId23"/>
    <p:sldId id="347" r:id="rId24"/>
    <p:sldId id="346" r:id="rId25"/>
    <p:sldId id="349" r:id="rId26"/>
    <p:sldId id="350" r:id="rId27"/>
    <p:sldId id="351" r:id="rId28"/>
    <p:sldId id="30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B9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F7B2D5-6BC1-4E2D-B5AF-63419D5E7AAD}" v="1" dt="2024-01-10T23:32:48.4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36" autoAdjust="0"/>
    <p:restoredTop sz="94660"/>
  </p:normalViewPr>
  <p:slideViewPr>
    <p:cSldViewPr snapToGrid="0">
      <p:cViewPr varScale="1">
        <p:scale>
          <a:sx n="92" d="100"/>
          <a:sy n="92" d="100"/>
        </p:scale>
        <p:origin x="74" y="89"/>
      </p:cViewPr>
      <p:guideLst/>
    </p:cSldViewPr>
  </p:slideViewPr>
  <p:notesTextViewPr>
    <p:cViewPr>
      <p:scale>
        <a:sx n="1" d="1"/>
        <a:sy n="1" d="1"/>
      </p:scale>
      <p:origin x="0" y="0"/>
    </p:cViewPr>
  </p:notesTextViewPr>
  <p:notesViewPr>
    <p:cSldViewPr snapToGrid="0">
      <p:cViewPr varScale="1">
        <p:scale>
          <a:sx n="84" d="100"/>
          <a:sy n="84" d="100"/>
        </p:scale>
        <p:origin x="2976"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A68BF2-CF70-495A-AC0B-74DC3F1F4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AE80F27-A08B-40BB-A077-1FC485A694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B51D3-A34B-4DA5-B0C4-3B5E3240F874}" type="datetimeFigureOut">
              <a:rPr lang="en-US" smtClean="0"/>
              <a:t>1/10/2024</a:t>
            </a:fld>
            <a:endParaRPr lang="en-US"/>
          </a:p>
        </p:txBody>
      </p:sp>
      <p:sp>
        <p:nvSpPr>
          <p:cNvPr id="4" name="Footer Placeholder 3">
            <a:extLst>
              <a:ext uri="{FF2B5EF4-FFF2-40B4-BE49-F238E27FC236}">
                <a16:creationId xmlns:a16="http://schemas.microsoft.com/office/drawing/2014/main" id="{579BC57C-5C91-471F-B7F7-14CD93B861B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7F21987-E415-4605-9E80-2DF6084171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4D1E73-E5CE-40D4-A04F-B38B91EC22D3}" type="slidenum">
              <a:rPr lang="en-US" smtClean="0"/>
              <a:t>‹#›</a:t>
            </a:fld>
            <a:endParaRPr lang="en-US"/>
          </a:p>
        </p:txBody>
      </p:sp>
    </p:spTree>
    <p:extLst>
      <p:ext uri="{BB962C8B-B14F-4D97-AF65-F5344CB8AC3E}">
        <p14:creationId xmlns:p14="http://schemas.microsoft.com/office/powerpoint/2010/main" val="1754217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FC863-86F0-466C-8455-C971E6101CB9}" type="datetimeFigureOut">
              <a:rPr lang="en-US" smtClean="0"/>
              <a:t>1/10/2024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9DAAEE-4BEF-4AD7-9C3F-B5F0865A976C}" type="slidenum">
              <a:rPr lang="en-US" smtClean="0"/>
              <a:t>‹#›</a:t>
            </a:fld>
            <a:endParaRPr lang="en-US"/>
          </a:p>
        </p:txBody>
      </p:sp>
    </p:spTree>
    <p:extLst>
      <p:ext uri="{BB962C8B-B14F-4D97-AF65-F5344CB8AC3E}">
        <p14:creationId xmlns:p14="http://schemas.microsoft.com/office/powerpoint/2010/main" val="349536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can feel free to follow me, but I highly encourage you to go and follow: Discover Dairy, Dairy Leaders of Tomorrow, Dairy Excellence Foundation and Center for Dairy Excellence </a:t>
            </a:r>
          </a:p>
          <a:p>
            <a:r>
              <a:rPr lang="en-US"/>
              <a:t>-following will help you see important information to share.</a:t>
            </a:r>
          </a:p>
          <a:p>
            <a:endParaRPr lang="en-US"/>
          </a:p>
          <a:p>
            <a:r>
              <a:rPr lang="en-US"/>
              <a:t>Before I wrap up, I dropping a few different links in the chat box one more time for you. A link to this presentation, a link to the key messages discussed earlier, the link to the quiz you need to complete and a link to a schedule with links and details about joining me throughout the week for the other programs. </a:t>
            </a:r>
          </a:p>
          <a:p>
            <a:endParaRPr lang="en-US"/>
          </a:p>
          <a:p>
            <a:r>
              <a:rPr lang="en-US"/>
              <a:t>And again, if you have questions or comments you want to share either about this webinar or about the dairy industry after this webinar is over, please feel free to text or call 717-585-0875 and we will get back to you as soon as possible with answers. </a:t>
            </a:r>
          </a:p>
          <a:p>
            <a:r>
              <a:rPr lang="en-US"/>
              <a:t>Thank you everyone for joining me today and I look forward to seeing you again tomorrow!</a:t>
            </a:r>
          </a:p>
        </p:txBody>
      </p:sp>
      <p:sp>
        <p:nvSpPr>
          <p:cNvPr id="4" name="Slide Number Placeholder 3"/>
          <p:cNvSpPr>
            <a:spLocks noGrp="1"/>
          </p:cNvSpPr>
          <p:nvPr>
            <p:ph type="sldNum" sz="quarter" idx="5"/>
          </p:nvPr>
        </p:nvSpPr>
        <p:spPr/>
        <p:txBody>
          <a:bodyPr/>
          <a:lstStyle/>
          <a:p>
            <a:fld id="{B39DAAEE-4BEF-4AD7-9C3F-B5F0865A976C}" type="slidenum">
              <a:rPr lang="en-US" smtClean="0"/>
              <a:t>25</a:t>
            </a:fld>
            <a:endParaRPr lang="en-US"/>
          </a:p>
        </p:txBody>
      </p:sp>
    </p:spTree>
    <p:extLst>
      <p:ext uri="{BB962C8B-B14F-4D97-AF65-F5344CB8AC3E}">
        <p14:creationId xmlns:p14="http://schemas.microsoft.com/office/powerpoint/2010/main" val="288569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77B93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62EC-3B7F-44EF-8623-1248CACDD42D}"/>
              </a:ext>
            </a:extLst>
          </p:cNvPr>
          <p:cNvSpPr>
            <a:spLocks noGrp="1"/>
          </p:cNvSpPr>
          <p:nvPr>
            <p:ph type="ctrTitle"/>
          </p:nvPr>
        </p:nvSpPr>
        <p:spPr>
          <a:xfrm>
            <a:off x="687295" y="3299052"/>
            <a:ext cx="10812543" cy="857218"/>
          </a:xfrm>
        </p:spPr>
        <p:txBody>
          <a:bodyPr anchor="b">
            <a:normAutofit/>
          </a:bodyPr>
          <a:lstStyle>
            <a:lvl1pPr marL="0" algn="ctr" defTabSz="914400" rtl="0" eaLnBrk="1" latinLnBrk="0" hangingPunct="1">
              <a:lnSpc>
                <a:spcPct val="90000"/>
              </a:lnSpc>
              <a:spcBef>
                <a:spcPct val="0"/>
              </a:spcBef>
              <a:buNone/>
              <a:defRPr lang="en-US" sz="4400" b="1" kern="1200" dirty="0">
                <a:solidFill>
                  <a:srgbClr val="FFFFFF"/>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EC332BE-8AF9-4F09-8616-AF784BA47536}"/>
              </a:ext>
            </a:extLst>
          </p:cNvPr>
          <p:cNvSpPr>
            <a:spLocks noGrp="1"/>
          </p:cNvSpPr>
          <p:nvPr>
            <p:ph type="subTitle" idx="1"/>
          </p:nvPr>
        </p:nvSpPr>
        <p:spPr>
          <a:xfrm>
            <a:off x="1521566" y="4415535"/>
            <a:ext cx="9144000" cy="472641"/>
          </a:xfrm>
        </p:spPr>
        <p:txBody>
          <a:bodyPr>
            <a:normAutofit/>
          </a:bodyPr>
          <a:lstStyle>
            <a:lvl1pPr marL="0" indent="0" algn="ctr" defTabSz="914400" rtl="0" eaLnBrk="1" latinLnBrk="0" hangingPunct="1">
              <a:lnSpc>
                <a:spcPct val="70000"/>
              </a:lnSpc>
              <a:spcBef>
                <a:spcPts val="1000"/>
              </a:spcBef>
              <a:buFont typeface="Arial" panose="020B0604020202020204" pitchFamily="34" charset="0"/>
              <a:buNone/>
              <a:defRPr lang="en-US" sz="2400" kern="1200" dirty="0">
                <a:solidFill>
                  <a:srgbClr val="FFFFFF"/>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Oval 8">
            <a:extLst>
              <a:ext uri="{FF2B5EF4-FFF2-40B4-BE49-F238E27FC236}">
                <a16:creationId xmlns:a16="http://schemas.microsoft.com/office/drawing/2014/main" id="{873AC3DA-AACD-426D-8419-C40D35CA34E8}"/>
              </a:ext>
            </a:extLst>
          </p:cNvPr>
          <p:cNvSpPr/>
          <p:nvPr userDrawn="1"/>
        </p:nvSpPr>
        <p:spPr>
          <a:xfrm>
            <a:off x="4716872" y="441436"/>
            <a:ext cx="2758256" cy="275825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8D6EF2B-344C-4B74-BE79-F364B0F93A96}"/>
              </a:ext>
            </a:extLst>
          </p:cNvPr>
          <p:cNvSpPr/>
          <p:nvPr userDrawn="1"/>
        </p:nvSpPr>
        <p:spPr>
          <a:xfrm>
            <a:off x="7752185" y="4888176"/>
            <a:ext cx="1860605" cy="186060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1DB547E5-91A4-4C6A-8A47-C7ADE280EF24}"/>
              </a:ext>
            </a:extLst>
          </p:cNvPr>
          <p:cNvSpPr/>
          <p:nvPr userDrawn="1"/>
        </p:nvSpPr>
        <p:spPr>
          <a:xfrm>
            <a:off x="5163265" y="4908192"/>
            <a:ext cx="1860605" cy="186060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449CC88-F121-47A1-811B-A30DE80A5B55}"/>
              </a:ext>
            </a:extLst>
          </p:cNvPr>
          <p:cNvSpPr/>
          <p:nvPr userDrawn="1"/>
        </p:nvSpPr>
        <p:spPr>
          <a:xfrm>
            <a:off x="2574345" y="4888177"/>
            <a:ext cx="1860605" cy="186060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438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E66FC-64BA-4CF5-8742-52CD0C7CDB67}"/>
              </a:ext>
            </a:extLst>
          </p:cNvPr>
          <p:cNvSpPr>
            <a:spLocks noGrp="1"/>
          </p:cNvSpPr>
          <p:nvPr>
            <p:ph type="title"/>
          </p:nvPr>
        </p:nvSpPr>
        <p:spPr>
          <a:xfrm>
            <a:off x="952913" y="176688"/>
            <a:ext cx="3543673" cy="2236574"/>
          </a:xfrm>
        </p:spPr>
        <p:txBody>
          <a:bodyPr anchor="b" anchorCtr="0">
            <a:noAutofit/>
          </a:bodyPr>
          <a:lstStyle>
            <a:lvl1pPr algn="l">
              <a:defRPr lang="en-US" sz="4400" b="1" kern="1200" dirty="0">
                <a:solidFill>
                  <a:schemeClr val="tx1"/>
                </a:solidFill>
                <a:effectLst>
                  <a:outerShdw blurRad="38100" dist="38100" dir="2700000" algn="tl">
                    <a:srgbClr val="000000">
                      <a:alpha val="43137"/>
                    </a:srgbClr>
                  </a:outerShdw>
                </a:effectLst>
                <a:latin typeface="+mn-lt"/>
                <a:ea typeface="+mn-ea"/>
                <a:cs typeface="+mn-cs"/>
              </a:defRPr>
            </a:lvl1pPr>
          </a:lstStyle>
          <a:p>
            <a:pPr marL="0" lvl="0" indent="0" algn="ctr" defTabSz="914400" rtl="0" eaLnBrk="1" latinLnBrk="0" hangingPunct="1">
              <a:lnSpc>
                <a:spcPct val="90000"/>
              </a:lnSpc>
              <a:spcBef>
                <a:spcPts val="1000"/>
              </a:spcBef>
              <a:buFont typeface="Arial" panose="020B0604020202020204" pitchFamily="34" charset="0"/>
              <a:buNone/>
            </a:pPr>
            <a:r>
              <a:rPr lang="en-US"/>
              <a:t>Click to edit Master title style</a:t>
            </a:r>
            <a:endParaRPr lang="en-US" dirty="0"/>
          </a:p>
        </p:txBody>
      </p:sp>
      <p:sp>
        <p:nvSpPr>
          <p:cNvPr id="3" name="Content Placeholder 2">
            <a:extLst>
              <a:ext uri="{FF2B5EF4-FFF2-40B4-BE49-F238E27FC236}">
                <a16:creationId xmlns:a16="http://schemas.microsoft.com/office/drawing/2014/main" id="{6CAE8512-A368-4133-A72D-336C04078A60}"/>
              </a:ext>
            </a:extLst>
          </p:cNvPr>
          <p:cNvSpPr>
            <a:spLocks noGrp="1"/>
          </p:cNvSpPr>
          <p:nvPr>
            <p:ph idx="1"/>
          </p:nvPr>
        </p:nvSpPr>
        <p:spPr>
          <a:xfrm>
            <a:off x="4938092" y="995363"/>
            <a:ext cx="6930254" cy="4873625"/>
          </a:xfrm>
        </p:spPr>
        <p:txBody>
          <a:bodyPr/>
          <a:lstStyle>
            <a:lvl1pPr>
              <a:defRPr sz="4000"/>
            </a:lvl1pPr>
            <a:lvl2pPr>
              <a:defRPr sz="3200"/>
            </a:lvl2pPr>
            <a:lvl3pPr>
              <a:defRPr sz="28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0A2BBBE-655C-450C-B70A-E3D809D89DEF}"/>
              </a:ext>
            </a:extLst>
          </p:cNvPr>
          <p:cNvSpPr>
            <a:spLocks noGrp="1"/>
          </p:cNvSpPr>
          <p:nvPr>
            <p:ph type="body" sz="half" idx="2"/>
          </p:nvPr>
        </p:nvSpPr>
        <p:spPr>
          <a:xfrm>
            <a:off x="952913" y="2413262"/>
            <a:ext cx="3543673" cy="3455726"/>
          </a:xfrm>
        </p:spPr>
        <p:txBody>
          <a:bodyPr>
            <a:normAutofit/>
          </a:bodyPr>
          <a:lstStyle>
            <a:lvl1pPr marL="0" indent="0" algn="ctr">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77DE709F-5634-4D20-AA34-9A270DBFD708}"/>
              </a:ext>
            </a:extLst>
          </p:cNvPr>
          <p:cNvSpPr/>
          <p:nvPr userDrawn="1"/>
        </p:nvSpPr>
        <p:spPr>
          <a:xfrm>
            <a:off x="-621" y="0"/>
            <a:ext cx="837234" cy="685800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 name="Group 8">
            <a:extLst>
              <a:ext uri="{FF2B5EF4-FFF2-40B4-BE49-F238E27FC236}">
                <a16:creationId xmlns:a16="http://schemas.microsoft.com/office/drawing/2014/main" id="{08258481-E4CC-4300-8F18-E8259C5D2DD8}"/>
              </a:ext>
            </a:extLst>
          </p:cNvPr>
          <p:cNvGrpSpPr/>
          <p:nvPr userDrawn="1"/>
        </p:nvGrpSpPr>
        <p:grpSpPr>
          <a:xfrm>
            <a:off x="102193" y="4901760"/>
            <a:ext cx="1862018" cy="1862018"/>
            <a:chOff x="144871" y="1921677"/>
            <a:chExt cx="3044715" cy="3044715"/>
          </a:xfrm>
        </p:grpSpPr>
        <p:sp>
          <p:nvSpPr>
            <p:cNvPr id="10" name="Oval 9">
              <a:extLst>
                <a:ext uri="{FF2B5EF4-FFF2-40B4-BE49-F238E27FC236}">
                  <a16:creationId xmlns:a16="http://schemas.microsoft.com/office/drawing/2014/main" id="{96593B8E-1113-4229-940D-3265225E3096}"/>
                </a:ext>
              </a:extLst>
            </p:cNvPr>
            <p:cNvSpPr/>
            <p:nvPr/>
          </p:nvSpPr>
          <p:spPr>
            <a:xfrm>
              <a:off x="144871" y="1921677"/>
              <a:ext cx="3044715" cy="304471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2A85A0B-CCB7-4750-8536-B0BFF8428BEA}"/>
                </a:ext>
              </a:extLst>
            </p:cNvPr>
            <p:cNvSpPr/>
            <p:nvPr/>
          </p:nvSpPr>
          <p:spPr>
            <a:xfrm>
              <a:off x="259172" y="2026453"/>
              <a:ext cx="2805093" cy="2805093"/>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4477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FF8B7-4546-4431-A15B-04342A7D0EC8}"/>
              </a:ext>
            </a:extLst>
          </p:cNvPr>
          <p:cNvSpPr>
            <a:spLocks noGrp="1"/>
          </p:cNvSpPr>
          <p:nvPr>
            <p:ph type="title"/>
          </p:nvPr>
        </p:nvSpPr>
        <p:spPr>
          <a:xfrm>
            <a:off x="952912" y="176689"/>
            <a:ext cx="3562527" cy="2246000"/>
          </a:xfrm>
        </p:spPr>
        <p:txBody>
          <a:bodyPr anchor="b">
            <a:noAutofit/>
          </a:bodyPr>
          <a:lstStyle>
            <a:lvl1pPr algn="l">
              <a:defRPr lang="en-US" sz="4400" b="1" kern="1200" dirty="0">
                <a:solidFill>
                  <a:schemeClr val="tx1"/>
                </a:solidFill>
                <a:effectLst>
                  <a:outerShdw blurRad="38100" dist="38100" dir="2700000" algn="tl">
                    <a:srgbClr val="000000">
                      <a:alpha val="43137"/>
                    </a:srgbClr>
                  </a:outerShdw>
                </a:effectLst>
                <a:latin typeface="+mn-lt"/>
                <a:ea typeface="+mn-ea"/>
                <a:cs typeface="+mn-cs"/>
              </a:defRPr>
            </a:lvl1pPr>
          </a:lstStyle>
          <a:p>
            <a:pPr marL="0" lvl="0" indent="0" algn="ctr" defTabSz="914400" rtl="0" eaLnBrk="1" latinLnBrk="0" hangingPunct="1">
              <a:lnSpc>
                <a:spcPct val="90000"/>
              </a:lnSpc>
              <a:spcBef>
                <a:spcPts val="1000"/>
              </a:spcBef>
              <a:buFont typeface="Arial" panose="020B0604020202020204" pitchFamily="34" charset="0"/>
              <a:buNone/>
            </a:pPr>
            <a:r>
              <a:rPr lang="en-US"/>
              <a:t>Click to edit Master title style</a:t>
            </a:r>
            <a:endParaRPr lang="en-US" dirty="0"/>
          </a:p>
        </p:txBody>
      </p:sp>
      <p:sp>
        <p:nvSpPr>
          <p:cNvPr id="3" name="Picture Placeholder 2">
            <a:extLst>
              <a:ext uri="{FF2B5EF4-FFF2-40B4-BE49-F238E27FC236}">
                <a16:creationId xmlns:a16="http://schemas.microsoft.com/office/drawing/2014/main" id="{8B6F42D4-FD3D-4991-AE84-DF7E74F39BAC}"/>
              </a:ext>
            </a:extLst>
          </p:cNvPr>
          <p:cNvSpPr>
            <a:spLocks noGrp="1"/>
          </p:cNvSpPr>
          <p:nvPr>
            <p:ph type="pic" idx="1"/>
          </p:nvPr>
        </p:nvSpPr>
        <p:spPr>
          <a:xfrm>
            <a:off x="4909811" y="995363"/>
            <a:ext cx="684541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37742B-ADBA-4963-9D90-79680104F520}"/>
              </a:ext>
            </a:extLst>
          </p:cNvPr>
          <p:cNvSpPr>
            <a:spLocks noGrp="1"/>
          </p:cNvSpPr>
          <p:nvPr>
            <p:ph type="body" sz="half" idx="2"/>
          </p:nvPr>
        </p:nvSpPr>
        <p:spPr>
          <a:xfrm>
            <a:off x="952912" y="2422689"/>
            <a:ext cx="3562527" cy="3446299"/>
          </a:xfrm>
        </p:spPr>
        <p:txBody>
          <a:bodyPr>
            <a:normAutofit/>
          </a:bodyPr>
          <a:lstStyle>
            <a:lvl1pPr marL="0" indent="0" algn="ctr">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0B1FF56B-E23E-4483-97AD-8CD4CF9D63E8}"/>
              </a:ext>
            </a:extLst>
          </p:cNvPr>
          <p:cNvSpPr/>
          <p:nvPr userDrawn="1"/>
        </p:nvSpPr>
        <p:spPr>
          <a:xfrm>
            <a:off x="-621" y="0"/>
            <a:ext cx="837234" cy="685800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 name="Group 8">
            <a:extLst>
              <a:ext uri="{FF2B5EF4-FFF2-40B4-BE49-F238E27FC236}">
                <a16:creationId xmlns:a16="http://schemas.microsoft.com/office/drawing/2014/main" id="{7B0206B3-1D6F-4FF3-B7E4-50C16E072915}"/>
              </a:ext>
            </a:extLst>
          </p:cNvPr>
          <p:cNvGrpSpPr/>
          <p:nvPr userDrawn="1"/>
        </p:nvGrpSpPr>
        <p:grpSpPr>
          <a:xfrm>
            <a:off x="102193" y="4901760"/>
            <a:ext cx="1862018" cy="1862018"/>
            <a:chOff x="144871" y="1921677"/>
            <a:chExt cx="3044715" cy="3044715"/>
          </a:xfrm>
        </p:grpSpPr>
        <p:sp>
          <p:nvSpPr>
            <p:cNvPr id="10" name="Oval 9">
              <a:extLst>
                <a:ext uri="{FF2B5EF4-FFF2-40B4-BE49-F238E27FC236}">
                  <a16:creationId xmlns:a16="http://schemas.microsoft.com/office/drawing/2014/main" id="{5C8E5569-3F1A-4EAE-A259-5A7CC2FB0D11}"/>
                </a:ext>
              </a:extLst>
            </p:cNvPr>
            <p:cNvSpPr/>
            <p:nvPr/>
          </p:nvSpPr>
          <p:spPr>
            <a:xfrm>
              <a:off x="144871" y="1921677"/>
              <a:ext cx="3044715" cy="304471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5B1581C-1275-41BF-816C-9CF8A09A79AC}"/>
                </a:ext>
              </a:extLst>
            </p:cNvPr>
            <p:cNvSpPr/>
            <p:nvPr/>
          </p:nvSpPr>
          <p:spPr>
            <a:xfrm>
              <a:off x="259172" y="2026453"/>
              <a:ext cx="2805093" cy="2805093"/>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1067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043E9-FEFA-43D6-B525-48628DCF176E}"/>
              </a:ext>
            </a:extLst>
          </p:cNvPr>
          <p:cNvSpPr>
            <a:spLocks noGrp="1"/>
          </p:cNvSpPr>
          <p:nvPr>
            <p:ph type="title"/>
          </p:nvPr>
        </p:nvSpPr>
        <p:spPr/>
        <p:txBody>
          <a:bodyPr>
            <a:normAutofit/>
          </a:bodyPr>
          <a:lstStyle>
            <a:lvl1pPr algn="ctr">
              <a:defRPr sz="4400" b="1">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1FEE8FF-05AF-4DC6-BAD8-9C54C18D7F3D}"/>
              </a:ext>
            </a:extLst>
          </p:cNvPr>
          <p:cNvSpPr>
            <a:spLocks noGrp="1"/>
          </p:cNvSpPr>
          <p:nvPr>
            <p:ph type="dt" sz="half" idx="10"/>
          </p:nvPr>
        </p:nvSpPr>
        <p:spPr/>
        <p:txBody>
          <a:bodyPr/>
          <a:lstStyle/>
          <a:p>
            <a:fld id="{160DE665-A615-4CE5-9AD5-060BF6CDE45E}" type="datetimeFigureOut">
              <a:rPr lang="en-US" smtClean="0"/>
              <a:t>1/10/2024</a:t>
            </a:fld>
            <a:endParaRPr lang="en-US"/>
          </a:p>
        </p:txBody>
      </p:sp>
      <p:sp>
        <p:nvSpPr>
          <p:cNvPr id="4" name="Footer Placeholder 3">
            <a:extLst>
              <a:ext uri="{FF2B5EF4-FFF2-40B4-BE49-F238E27FC236}">
                <a16:creationId xmlns:a16="http://schemas.microsoft.com/office/drawing/2014/main" id="{15CA5B35-2088-4175-984E-60CE2B975A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777773-B47C-44C8-97A5-FD3FC04628B6}"/>
              </a:ext>
            </a:extLst>
          </p:cNvPr>
          <p:cNvSpPr>
            <a:spLocks noGrp="1"/>
          </p:cNvSpPr>
          <p:nvPr>
            <p:ph type="sldNum" sz="quarter" idx="12"/>
          </p:nvPr>
        </p:nvSpPr>
        <p:spPr/>
        <p:txBody>
          <a:bodyPr/>
          <a:lstStyle/>
          <a:p>
            <a:fld id="{D366E483-0A28-4D4D-9515-2735F1846B74}" type="slidenum">
              <a:rPr lang="en-US" smtClean="0"/>
              <a:t>‹#›</a:t>
            </a:fld>
            <a:endParaRPr lang="en-US"/>
          </a:p>
        </p:txBody>
      </p:sp>
      <p:sp>
        <p:nvSpPr>
          <p:cNvPr id="8" name="Text Placeholder 7">
            <a:extLst>
              <a:ext uri="{FF2B5EF4-FFF2-40B4-BE49-F238E27FC236}">
                <a16:creationId xmlns:a16="http://schemas.microsoft.com/office/drawing/2014/main" id="{2A89552E-E6E3-4A04-8896-767C1D5EFF0C}"/>
              </a:ext>
            </a:extLst>
          </p:cNvPr>
          <p:cNvSpPr>
            <a:spLocks noGrp="1"/>
          </p:cNvSpPr>
          <p:nvPr>
            <p:ph type="body" sz="quarter" idx="13"/>
          </p:nvPr>
        </p:nvSpPr>
        <p:spPr>
          <a:xfrm>
            <a:off x="838200" y="1793875"/>
            <a:ext cx="10515600" cy="4476750"/>
          </a:xfrm>
        </p:spPr>
        <p:txBody>
          <a:bodyPr/>
          <a:lstStyle>
            <a:lvl1pPr>
              <a:defRPr sz="36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26683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49D5B-0619-4C92-BFCC-37B83E7B8A78}"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6C198-8C78-44BB-B24B-60BE949DE067}" type="slidenum">
              <a:rPr lang="en-US" smtClean="0"/>
              <a:t>‹#›</a:t>
            </a:fld>
            <a:endParaRPr lang="en-US"/>
          </a:p>
        </p:txBody>
      </p:sp>
    </p:spTree>
    <p:extLst>
      <p:ext uri="{BB962C8B-B14F-4D97-AF65-F5344CB8AC3E}">
        <p14:creationId xmlns:p14="http://schemas.microsoft.com/office/powerpoint/2010/main" val="174500114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rgbClr val="77B93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62EC-3B7F-44EF-8623-1248CACDD42D}"/>
              </a:ext>
            </a:extLst>
          </p:cNvPr>
          <p:cNvSpPr>
            <a:spLocks noGrp="1"/>
          </p:cNvSpPr>
          <p:nvPr>
            <p:ph type="ctrTitle"/>
          </p:nvPr>
        </p:nvSpPr>
        <p:spPr>
          <a:xfrm>
            <a:off x="689728" y="3429000"/>
            <a:ext cx="10812543" cy="995923"/>
          </a:xfrm>
        </p:spPr>
        <p:txBody>
          <a:bodyPr anchor="b">
            <a:normAutofit/>
          </a:bodyPr>
          <a:lstStyle>
            <a:lvl1pPr marL="0" algn="ctr" defTabSz="914400" rtl="0" eaLnBrk="1" latinLnBrk="0" hangingPunct="1">
              <a:lnSpc>
                <a:spcPct val="90000"/>
              </a:lnSpc>
              <a:spcBef>
                <a:spcPct val="0"/>
              </a:spcBef>
              <a:buNone/>
              <a:defRPr lang="en-US" sz="4400" b="1" kern="1200" dirty="0">
                <a:solidFill>
                  <a:srgbClr val="FFFFFF"/>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EC332BE-8AF9-4F09-8616-AF784BA47536}"/>
              </a:ext>
            </a:extLst>
          </p:cNvPr>
          <p:cNvSpPr>
            <a:spLocks noGrp="1"/>
          </p:cNvSpPr>
          <p:nvPr>
            <p:ph type="subTitle" idx="1"/>
          </p:nvPr>
        </p:nvSpPr>
        <p:spPr>
          <a:xfrm>
            <a:off x="1523999" y="4652209"/>
            <a:ext cx="9144000" cy="1522319"/>
          </a:xfrm>
        </p:spPr>
        <p:txBody>
          <a:bodyPr>
            <a:normAutofit/>
          </a:bodyPr>
          <a:lstStyle>
            <a:lvl1pPr marL="0" indent="0" algn="ctr" defTabSz="914400" rtl="0" eaLnBrk="1" latinLnBrk="0" hangingPunct="1">
              <a:lnSpc>
                <a:spcPct val="70000"/>
              </a:lnSpc>
              <a:spcBef>
                <a:spcPts val="1000"/>
              </a:spcBef>
              <a:buFont typeface="Arial" panose="020B0604020202020204" pitchFamily="34" charset="0"/>
              <a:buNone/>
              <a:defRPr lang="en-US" sz="2400" kern="1200" dirty="0">
                <a:solidFill>
                  <a:srgbClr val="FFFFFF"/>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Oval 8">
            <a:extLst>
              <a:ext uri="{FF2B5EF4-FFF2-40B4-BE49-F238E27FC236}">
                <a16:creationId xmlns:a16="http://schemas.microsoft.com/office/drawing/2014/main" id="{873AC3DA-AACD-426D-8419-C40D35CA34E8}"/>
              </a:ext>
            </a:extLst>
          </p:cNvPr>
          <p:cNvSpPr/>
          <p:nvPr userDrawn="1"/>
        </p:nvSpPr>
        <p:spPr>
          <a:xfrm>
            <a:off x="4716872" y="441436"/>
            <a:ext cx="2758256" cy="275825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17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77B93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62EC-3B7F-44EF-8623-1248CACDD42D}"/>
              </a:ext>
            </a:extLst>
          </p:cNvPr>
          <p:cNvSpPr>
            <a:spLocks noGrp="1"/>
          </p:cNvSpPr>
          <p:nvPr>
            <p:ph type="ctrTitle"/>
          </p:nvPr>
        </p:nvSpPr>
        <p:spPr>
          <a:xfrm>
            <a:off x="689726" y="3954360"/>
            <a:ext cx="10812543" cy="995923"/>
          </a:xfrm>
        </p:spPr>
        <p:txBody>
          <a:bodyPr anchor="b">
            <a:noAutofit/>
          </a:bodyPr>
          <a:lstStyle>
            <a:lvl1pPr marL="0" algn="ctr" defTabSz="914400" rtl="0" eaLnBrk="1" latinLnBrk="0" hangingPunct="1">
              <a:lnSpc>
                <a:spcPct val="90000"/>
              </a:lnSpc>
              <a:spcBef>
                <a:spcPct val="0"/>
              </a:spcBef>
              <a:buNone/>
              <a:defRPr lang="en-US" sz="11500" b="1" kern="1200" dirty="0">
                <a:solidFill>
                  <a:srgbClr val="FFFFFF"/>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EC332BE-8AF9-4F09-8616-AF784BA47536}"/>
              </a:ext>
            </a:extLst>
          </p:cNvPr>
          <p:cNvSpPr>
            <a:spLocks noGrp="1"/>
          </p:cNvSpPr>
          <p:nvPr>
            <p:ph type="subTitle" idx="1"/>
          </p:nvPr>
        </p:nvSpPr>
        <p:spPr>
          <a:xfrm>
            <a:off x="1523997" y="5335681"/>
            <a:ext cx="9144000" cy="1522319"/>
          </a:xfrm>
        </p:spPr>
        <p:txBody>
          <a:bodyPr>
            <a:noAutofit/>
          </a:bodyPr>
          <a:lstStyle>
            <a:lvl1pPr marL="0" indent="0" algn="ctr" defTabSz="914400" rtl="0" eaLnBrk="1" latinLnBrk="0" hangingPunct="1">
              <a:lnSpc>
                <a:spcPct val="70000"/>
              </a:lnSpc>
              <a:spcBef>
                <a:spcPts val="1000"/>
              </a:spcBef>
              <a:buFont typeface="Arial" panose="020B0604020202020204" pitchFamily="34" charset="0"/>
              <a:buNone/>
              <a:defRPr lang="en-US" sz="6600" b="1" kern="1200" dirty="0">
                <a:solidFill>
                  <a:srgbClr val="FFFFFF"/>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Oval 8">
            <a:extLst>
              <a:ext uri="{FF2B5EF4-FFF2-40B4-BE49-F238E27FC236}">
                <a16:creationId xmlns:a16="http://schemas.microsoft.com/office/drawing/2014/main" id="{873AC3DA-AACD-426D-8419-C40D35CA34E8}"/>
              </a:ext>
            </a:extLst>
          </p:cNvPr>
          <p:cNvSpPr/>
          <p:nvPr userDrawn="1"/>
        </p:nvSpPr>
        <p:spPr>
          <a:xfrm>
            <a:off x="4716872" y="441436"/>
            <a:ext cx="2758256" cy="275825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839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9ED786-5625-4526-9928-7432E8EAD826}"/>
              </a:ext>
            </a:extLst>
          </p:cNvPr>
          <p:cNvSpPr>
            <a:spLocks noGrp="1"/>
          </p:cNvSpPr>
          <p:nvPr>
            <p:ph idx="1"/>
          </p:nvPr>
        </p:nvSpPr>
        <p:spPr>
          <a:xfrm>
            <a:off x="2676780" y="2205617"/>
            <a:ext cx="9167287" cy="4300178"/>
          </a:xfrm>
        </p:spPr>
        <p:txBody>
          <a:bodyPr/>
          <a:lstStyle>
            <a:lvl1pPr>
              <a:defRPr lang="en-US" sz="3600" kern="1200">
                <a:solidFill>
                  <a:schemeClr val="tx1"/>
                </a:solidFill>
                <a:latin typeface="+mn-lt"/>
                <a:ea typeface="+mn-ea"/>
                <a:cs typeface="+mn-cs"/>
              </a:defRPr>
            </a:lvl1pPr>
            <a:lvl2pPr>
              <a:defRPr sz="28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04500027-AA70-473E-AEEE-8C96245A02D0}"/>
              </a:ext>
            </a:extLst>
          </p:cNvPr>
          <p:cNvSpPr/>
          <p:nvPr userDrawn="1"/>
        </p:nvSpPr>
        <p:spPr>
          <a:xfrm>
            <a:off x="-1" y="0"/>
            <a:ext cx="1743075" cy="685800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CB286FA-B226-456D-9C6D-BE0FFE30FF22}"/>
              </a:ext>
            </a:extLst>
          </p:cNvPr>
          <p:cNvGrpSpPr/>
          <p:nvPr userDrawn="1"/>
        </p:nvGrpSpPr>
        <p:grpSpPr>
          <a:xfrm>
            <a:off x="640171" y="277867"/>
            <a:ext cx="2160179" cy="2160179"/>
            <a:chOff x="144871" y="1921677"/>
            <a:chExt cx="3044715" cy="3044715"/>
          </a:xfrm>
        </p:grpSpPr>
        <p:sp>
          <p:nvSpPr>
            <p:cNvPr id="11" name="Oval 10">
              <a:extLst>
                <a:ext uri="{FF2B5EF4-FFF2-40B4-BE49-F238E27FC236}">
                  <a16:creationId xmlns:a16="http://schemas.microsoft.com/office/drawing/2014/main" id="{F61BA336-9D2A-48AA-AA1F-AFA6AC966D56}"/>
                </a:ext>
              </a:extLst>
            </p:cNvPr>
            <p:cNvSpPr/>
            <p:nvPr/>
          </p:nvSpPr>
          <p:spPr>
            <a:xfrm>
              <a:off x="144871" y="1921677"/>
              <a:ext cx="3044715" cy="304471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4EBB16C-CD43-4DA2-B880-20F2F0101E68}"/>
                </a:ext>
              </a:extLst>
            </p:cNvPr>
            <p:cNvSpPr/>
            <p:nvPr/>
          </p:nvSpPr>
          <p:spPr>
            <a:xfrm>
              <a:off x="259172" y="2026453"/>
              <a:ext cx="2805093" cy="2805093"/>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CDFA032-9DF1-4940-8286-8E40BD5A0620}"/>
              </a:ext>
            </a:extLst>
          </p:cNvPr>
          <p:cNvSpPr>
            <a:spLocks noGrp="1"/>
          </p:cNvSpPr>
          <p:nvPr>
            <p:ph type="title"/>
          </p:nvPr>
        </p:nvSpPr>
        <p:spPr>
          <a:xfrm>
            <a:off x="755920" y="488960"/>
            <a:ext cx="1920861" cy="1716657"/>
          </a:xfrm>
        </p:spPr>
        <p:txBody>
          <a:bodyPr>
            <a:normAutofit/>
          </a:bodyPr>
          <a:lstStyle>
            <a:lvl1pPr marL="0" algn="ctr" defTabSz="914400" rtl="0" eaLnBrk="1" latinLnBrk="0" hangingPunct="1">
              <a:defRPr lang="en-US" sz="3200" b="1" kern="1200" dirty="0">
                <a:solidFill>
                  <a:schemeClr val="bg1"/>
                </a:solidFill>
                <a:latin typeface="+mn-lt"/>
                <a:ea typeface="+mn-ea"/>
                <a:cs typeface="+mn-cs"/>
              </a:defRPr>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DD08EAAD-E7D4-467C-878A-5FC3295B12D2}"/>
              </a:ext>
            </a:extLst>
          </p:cNvPr>
          <p:cNvSpPr>
            <a:spLocks noGrp="1"/>
          </p:cNvSpPr>
          <p:nvPr>
            <p:ph type="body" sz="quarter" idx="14"/>
          </p:nvPr>
        </p:nvSpPr>
        <p:spPr>
          <a:xfrm>
            <a:off x="2771819" y="444818"/>
            <a:ext cx="8977207" cy="681738"/>
          </a:xfr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4400" b="1" kern="1200" dirty="0" smtClean="0">
                <a:solidFill>
                  <a:schemeClr val="tx1"/>
                </a:solidFill>
                <a:effectLst>
                  <a:outerShdw blurRad="38100" dist="38100" dir="2700000" algn="tl">
                    <a:srgbClr val="000000">
                      <a:alpha val="43137"/>
                    </a:srgbClr>
                  </a:outerShdw>
                </a:effectLst>
                <a:latin typeface="+mn-lt"/>
                <a:ea typeface="+mn-ea"/>
                <a:cs typeface="+mn-cs"/>
              </a:defRPr>
            </a:lvl1pPr>
          </a:lstStyle>
          <a:p>
            <a:pPr lvl="0"/>
            <a:r>
              <a:rPr lang="en-US"/>
              <a:t>Click to edit Master text styles</a:t>
            </a:r>
          </a:p>
        </p:txBody>
      </p:sp>
      <p:sp>
        <p:nvSpPr>
          <p:cNvPr id="15" name="Text Placeholder 14">
            <a:extLst>
              <a:ext uri="{FF2B5EF4-FFF2-40B4-BE49-F238E27FC236}">
                <a16:creationId xmlns:a16="http://schemas.microsoft.com/office/drawing/2014/main" id="{57214FE3-5934-483E-94E4-30E80B73E931}"/>
              </a:ext>
            </a:extLst>
          </p:cNvPr>
          <p:cNvSpPr>
            <a:spLocks noGrp="1"/>
          </p:cNvSpPr>
          <p:nvPr>
            <p:ph type="body" sz="quarter" idx="15"/>
          </p:nvPr>
        </p:nvSpPr>
        <p:spPr>
          <a:xfrm>
            <a:off x="5688002" y="1126447"/>
            <a:ext cx="3144840" cy="265112"/>
          </a:xfrm>
        </p:spPr>
        <p:txBody>
          <a:bodyPr/>
          <a:lstStyle>
            <a:lvl1pPr marL="0" indent="0" algn="ctr">
              <a:buNone/>
              <a:defRPr lang="en-US" sz="1800" kern="1200" dirty="0" smtClean="0">
                <a:solidFill>
                  <a:schemeClr val="tx1"/>
                </a:solidFill>
                <a:latin typeface="+mn-lt"/>
                <a:ea typeface="+mn-ea"/>
                <a:cs typeface="+mn-cs"/>
              </a:defRPr>
            </a:lvl1pPr>
          </a:lstStyle>
          <a:p>
            <a:pPr lvl="0"/>
            <a:r>
              <a:rPr lang="en-US"/>
              <a:t>Click to edit Master text styles</a:t>
            </a:r>
          </a:p>
        </p:txBody>
      </p:sp>
      <p:sp>
        <p:nvSpPr>
          <p:cNvPr id="17" name="Text Placeholder 16">
            <a:extLst>
              <a:ext uri="{FF2B5EF4-FFF2-40B4-BE49-F238E27FC236}">
                <a16:creationId xmlns:a16="http://schemas.microsoft.com/office/drawing/2014/main" id="{2812E763-9C26-42E4-880A-460B6B0FA8BD}"/>
              </a:ext>
            </a:extLst>
          </p:cNvPr>
          <p:cNvSpPr>
            <a:spLocks noGrp="1"/>
          </p:cNvSpPr>
          <p:nvPr>
            <p:ph type="body" sz="quarter" idx="16"/>
          </p:nvPr>
        </p:nvSpPr>
        <p:spPr>
          <a:xfrm>
            <a:off x="3843328" y="1648754"/>
            <a:ext cx="6834188" cy="539750"/>
          </a:xfrm>
        </p:spPr>
        <p:txBody>
          <a:bodyPr>
            <a:noAutofit/>
          </a:bodyPr>
          <a:lstStyle>
            <a:lvl1pPr marL="0" indent="0" algn="ctr">
              <a:buNone/>
              <a:defRPr sz="4000" b="1"/>
            </a:lvl1pPr>
          </a:lstStyle>
          <a:p>
            <a:pPr lvl="0"/>
            <a:r>
              <a:rPr lang="en-US"/>
              <a:t>Click to edit Master text styles</a:t>
            </a:r>
          </a:p>
        </p:txBody>
      </p:sp>
    </p:spTree>
    <p:extLst>
      <p:ext uri="{BB962C8B-B14F-4D97-AF65-F5344CB8AC3E}">
        <p14:creationId xmlns:p14="http://schemas.microsoft.com/office/powerpoint/2010/main" val="3178855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9ED786-5625-4526-9928-7432E8EAD826}"/>
              </a:ext>
            </a:extLst>
          </p:cNvPr>
          <p:cNvSpPr>
            <a:spLocks noGrp="1"/>
          </p:cNvSpPr>
          <p:nvPr>
            <p:ph idx="1"/>
          </p:nvPr>
        </p:nvSpPr>
        <p:spPr>
          <a:xfrm>
            <a:off x="2676780" y="1593129"/>
            <a:ext cx="9167287" cy="4912665"/>
          </a:xfrm>
        </p:spPr>
        <p:txBody>
          <a:bodyPr/>
          <a:lstStyle>
            <a:lvl1pPr>
              <a:defRPr lang="en-US" sz="3600" kern="1200">
                <a:solidFill>
                  <a:schemeClr val="tx1"/>
                </a:solidFill>
                <a:latin typeface="+mn-lt"/>
                <a:ea typeface="+mn-ea"/>
                <a:cs typeface="+mn-cs"/>
              </a:defRPr>
            </a:lvl1pPr>
            <a:lvl2pPr>
              <a:defRPr sz="28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04500027-AA70-473E-AEEE-8C96245A02D0}"/>
              </a:ext>
            </a:extLst>
          </p:cNvPr>
          <p:cNvSpPr/>
          <p:nvPr userDrawn="1"/>
        </p:nvSpPr>
        <p:spPr>
          <a:xfrm>
            <a:off x="-1" y="0"/>
            <a:ext cx="1743075" cy="685800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CB286FA-B226-456D-9C6D-BE0FFE30FF22}"/>
              </a:ext>
            </a:extLst>
          </p:cNvPr>
          <p:cNvGrpSpPr/>
          <p:nvPr userDrawn="1"/>
        </p:nvGrpSpPr>
        <p:grpSpPr>
          <a:xfrm>
            <a:off x="640171" y="277867"/>
            <a:ext cx="2160179" cy="2160179"/>
            <a:chOff x="144871" y="1921677"/>
            <a:chExt cx="3044715" cy="3044715"/>
          </a:xfrm>
        </p:grpSpPr>
        <p:sp>
          <p:nvSpPr>
            <p:cNvPr id="11" name="Oval 10">
              <a:extLst>
                <a:ext uri="{FF2B5EF4-FFF2-40B4-BE49-F238E27FC236}">
                  <a16:creationId xmlns:a16="http://schemas.microsoft.com/office/drawing/2014/main" id="{F61BA336-9D2A-48AA-AA1F-AFA6AC966D56}"/>
                </a:ext>
              </a:extLst>
            </p:cNvPr>
            <p:cNvSpPr/>
            <p:nvPr/>
          </p:nvSpPr>
          <p:spPr>
            <a:xfrm>
              <a:off x="144871" y="1921677"/>
              <a:ext cx="3044715" cy="304471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4EBB16C-CD43-4DA2-B880-20F2F0101E68}"/>
                </a:ext>
              </a:extLst>
            </p:cNvPr>
            <p:cNvSpPr/>
            <p:nvPr/>
          </p:nvSpPr>
          <p:spPr>
            <a:xfrm>
              <a:off x="259172" y="2026453"/>
              <a:ext cx="2805093" cy="2805093"/>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CDFA032-9DF1-4940-8286-8E40BD5A0620}"/>
              </a:ext>
            </a:extLst>
          </p:cNvPr>
          <p:cNvSpPr>
            <a:spLocks noGrp="1"/>
          </p:cNvSpPr>
          <p:nvPr>
            <p:ph type="title"/>
          </p:nvPr>
        </p:nvSpPr>
        <p:spPr>
          <a:xfrm>
            <a:off x="755920" y="488960"/>
            <a:ext cx="1920861" cy="1716657"/>
          </a:xfrm>
        </p:spPr>
        <p:txBody>
          <a:bodyPr>
            <a:normAutofit/>
          </a:bodyPr>
          <a:lstStyle>
            <a:lvl1pPr marL="0" algn="ctr" defTabSz="914400" rtl="0" eaLnBrk="1" latinLnBrk="0" hangingPunct="1">
              <a:defRPr lang="en-US" sz="3200" b="1" kern="1200" dirty="0">
                <a:solidFill>
                  <a:schemeClr val="bg1"/>
                </a:solidFill>
                <a:latin typeface="+mn-lt"/>
                <a:ea typeface="+mn-ea"/>
                <a:cs typeface="+mn-cs"/>
              </a:defRPr>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DD08EAAD-E7D4-467C-878A-5FC3295B12D2}"/>
              </a:ext>
            </a:extLst>
          </p:cNvPr>
          <p:cNvSpPr>
            <a:spLocks noGrp="1"/>
          </p:cNvSpPr>
          <p:nvPr>
            <p:ph type="body" sz="quarter" idx="14"/>
          </p:nvPr>
        </p:nvSpPr>
        <p:spPr>
          <a:xfrm>
            <a:off x="2771819" y="444818"/>
            <a:ext cx="8977207" cy="681738"/>
          </a:xfr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4400" b="1" kern="1200" dirty="0" smtClean="0">
                <a:solidFill>
                  <a:schemeClr val="tx1"/>
                </a:solidFill>
                <a:effectLst>
                  <a:outerShdw blurRad="38100" dist="38100" dir="2700000" algn="tl">
                    <a:srgbClr val="000000">
                      <a:alpha val="43137"/>
                    </a:srgbClr>
                  </a:outerShdw>
                </a:effectLst>
                <a:latin typeface="+mn-lt"/>
                <a:ea typeface="+mn-ea"/>
                <a:cs typeface="+mn-cs"/>
              </a:defRPr>
            </a:lvl1pPr>
          </a:lstStyle>
          <a:p>
            <a:pPr lvl="0"/>
            <a:r>
              <a:rPr lang="en-US"/>
              <a:t>Click to edit Master text styles</a:t>
            </a:r>
          </a:p>
        </p:txBody>
      </p:sp>
      <p:sp>
        <p:nvSpPr>
          <p:cNvPr id="15" name="Text Placeholder 14">
            <a:extLst>
              <a:ext uri="{FF2B5EF4-FFF2-40B4-BE49-F238E27FC236}">
                <a16:creationId xmlns:a16="http://schemas.microsoft.com/office/drawing/2014/main" id="{57214FE3-5934-483E-94E4-30E80B73E931}"/>
              </a:ext>
            </a:extLst>
          </p:cNvPr>
          <p:cNvSpPr>
            <a:spLocks noGrp="1"/>
          </p:cNvSpPr>
          <p:nvPr>
            <p:ph type="body" sz="quarter" idx="15"/>
          </p:nvPr>
        </p:nvSpPr>
        <p:spPr>
          <a:xfrm>
            <a:off x="5688002" y="1126447"/>
            <a:ext cx="3144840" cy="265112"/>
          </a:xfrm>
        </p:spPr>
        <p:txBody>
          <a:bodyPr/>
          <a:lstStyle>
            <a:lvl1pPr marL="0" indent="0" algn="ctr">
              <a:buNone/>
              <a:defRPr lang="en-US" sz="1800" kern="1200" dirty="0" smtClean="0">
                <a:solidFill>
                  <a:schemeClr val="tx1"/>
                </a:solidFill>
                <a:latin typeface="+mn-lt"/>
                <a:ea typeface="+mn-ea"/>
                <a:cs typeface="+mn-cs"/>
              </a:defRPr>
            </a:lvl1pPr>
          </a:lstStyle>
          <a:p>
            <a:pPr lvl="0"/>
            <a:r>
              <a:rPr lang="en-US"/>
              <a:t>Click to edit Master text styles</a:t>
            </a:r>
          </a:p>
        </p:txBody>
      </p:sp>
      <p:sp>
        <p:nvSpPr>
          <p:cNvPr id="13" name="Oval 12">
            <a:extLst>
              <a:ext uri="{FF2B5EF4-FFF2-40B4-BE49-F238E27FC236}">
                <a16:creationId xmlns:a16="http://schemas.microsoft.com/office/drawing/2014/main" id="{834F011E-41E8-4D3A-84E7-57EB7EB7B2AE}"/>
              </a:ext>
            </a:extLst>
          </p:cNvPr>
          <p:cNvSpPr/>
          <p:nvPr userDrawn="1"/>
        </p:nvSpPr>
        <p:spPr>
          <a:xfrm>
            <a:off x="8254246" y="3244972"/>
            <a:ext cx="4846539" cy="4846539"/>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30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BAD7907-11B0-4379-BA11-B65969A8EA89}"/>
              </a:ext>
            </a:extLst>
          </p:cNvPr>
          <p:cNvSpPr/>
          <p:nvPr userDrawn="1"/>
        </p:nvSpPr>
        <p:spPr>
          <a:xfrm>
            <a:off x="-622" y="0"/>
            <a:ext cx="1743075" cy="685800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 name="Group 8">
            <a:extLst>
              <a:ext uri="{FF2B5EF4-FFF2-40B4-BE49-F238E27FC236}">
                <a16:creationId xmlns:a16="http://schemas.microsoft.com/office/drawing/2014/main" id="{6C2483BE-20B4-444D-BD82-49BCA9DAF3FB}"/>
              </a:ext>
            </a:extLst>
          </p:cNvPr>
          <p:cNvGrpSpPr/>
          <p:nvPr userDrawn="1"/>
        </p:nvGrpSpPr>
        <p:grpSpPr>
          <a:xfrm>
            <a:off x="191875" y="1906642"/>
            <a:ext cx="3044715" cy="3044715"/>
            <a:chOff x="144871" y="1921677"/>
            <a:chExt cx="3044715" cy="3044715"/>
          </a:xfrm>
        </p:grpSpPr>
        <p:sp>
          <p:nvSpPr>
            <p:cNvPr id="11" name="Oval 10">
              <a:extLst>
                <a:ext uri="{FF2B5EF4-FFF2-40B4-BE49-F238E27FC236}">
                  <a16:creationId xmlns:a16="http://schemas.microsoft.com/office/drawing/2014/main" id="{5F57C044-5E66-49B6-9DB0-D639AD37A870}"/>
                </a:ext>
              </a:extLst>
            </p:cNvPr>
            <p:cNvSpPr/>
            <p:nvPr userDrawn="1"/>
          </p:nvSpPr>
          <p:spPr>
            <a:xfrm>
              <a:off x="144871" y="1921677"/>
              <a:ext cx="3044715" cy="304471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Oval 11">
              <a:extLst>
                <a:ext uri="{FF2B5EF4-FFF2-40B4-BE49-F238E27FC236}">
                  <a16:creationId xmlns:a16="http://schemas.microsoft.com/office/drawing/2014/main" id="{B0507642-3D59-4B39-BA29-5D59C95A8A2A}"/>
                </a:ext>
              </a:extLst>
            </p:cNvPr>
            <p:cNvSpPr/>
            <p:nvPr userDrawn="1"/>
          </p:nvSpPr>
          <p:spPr>
            <a:xfrm>
              <a:off x="259172" y="2026453"/>
              <a:ext cx="2805093" cy="2805093"/>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0" name="Title 1">
            <a:extLst>
              <a:ext uri="{FF2B5EF4-FFF2-40B4-BE49-F238E27FC236}">
                <a16:creationId xmlns:a16="http://schemas.microsoft.com/office/drawing/2014/main" id="{0CDFA032-9DF1-4940-8286-8E40BD5A0620}"/>
              </a:ext>
            </a:extLst>
          </p:cNvPr>
          <p:cNvSpPr>
            <a:spLocks noGrp="1"/>
          </p:cNvSpPr>
          <p:nvPr userDrawn="1"/>
        </p:nvSpPr>
        <p:spPr>
          <a:xfrm>
            <a:off x="971353" y="2409387"/>
            <a:ext cx="2314180" cy="2039224"/>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Click to edit Master title style</a:t>
            </a:r>
          </a:p>
        </p:txBody>
      </p:sp>
      <p:sp>
        <p:nvSpPr>
          <p:cNvPr id="17" name="Content Placeholder 2">
            <a:extLst>
              <a:ext uri="{FF2B5EF4-FFF2-40B4-BE49-F238E27FC236}">
                <a16:creationId xmlns:a16="http://schemas.microsoft.com/office/drawing/2014/main" id="{F52FED4A-6DEC-484F-A01F-614C92572091}"/>
              </a:ext>
            </a:extLst>
          </p:cNvPr>
          <p:cNvSpPr>
            <a:spLocks noGrp="1"/>
          </p:cNvSpPr>
          <p:nvPr>
            <p:ph idx="1"/>
          </p:nvPr>
        </p:nvSpPr>
        <p:spPr>
          <a:xfrm>
            <a:off x="3350891" y="465172"/>
            <a:ext cx="8389209" cy="5980597"/>
          </a:xfrm>
        </p:spPr>
        <p:txBody>
          <a:bodyPr/>
          <a:lstStyle>
            <a:lvl1pPr>
              <a:defRPr sz="4000" b="1"/>
            </a:lvl1pPr>
            <a:lvl2pPr marL="685800" indent="-228600">
              <a:buFont typeface="Wingdings" panose="05000000000000000000" pitchFamily="2" charset="2"/>
              <a:buChar char="Ø"/>
              <a:defRPr sz="3600"/>
            </a:lvl2pPr>
            <a:lvl3pPr>
              <a:defRPr sz="2800"/>
            </a:lvl3pPr>
            <a:lvl4pPr marL="1600200" indent="-228600">
              <a:buFont typeface="Wingdings" panose="05000000000000000000" pitchFamily="2" charset="2"/>
              <a:buChar char="Ø"/>
              <a:defRPr sz="24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735ED3AC-783C-49E7-84FD-DCE3F7F5E8E2}"/>
              </a:ext>
            </a:extLst>
          </p:cNvPr>
          <p:cNvSpPr>
            <a:spLocks noGrp="1"/>
          </p:cNvSpPr>
          <p:nvPr>
            <p:ph type="title"/>
          </p:nvPr>
        </p:nvSpPr>
        <p:spPr>
          <a:xfrm>
            <a:off x="492143" y="2210402"/>
            <a:ext cx="2433157" cy="2407124"/>
          </a:xfrm>
        </p:spPr>
        <p:txBody>
          <a:bodyPr anchor="b">
            <a:noAutofit/>
          </a:bodyPr>
          <a:lstStyle>
            <a:lvl1pPr algn="ctr">
              <a:lnSpc>
                <a:spcPct val="100000"/>
              </a:lnSpc>
              <a:defRPr sz="4000" b="1">
                <a:solidFill>
                  <a:schemeClr val="bg1"/>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93754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1000"/>
                                        <p:tgtEl>
                                          <p:spTgt spid="17">
                                            <p:txEl>
                                              <p:pRg st="0" end="0"/>
                                            </p:txEl>
                                          </p:spTgt>
                                        </p:tgtEl>
                                      </p:cBhvr>
                                    </p:animEffect>
                                    <p:anim calcmode="lin" valueType="num">
                                      <p:cBhvr>
                                        <p:cTn id="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fade">
                                      <p:cBhvr>
                                        <p:cTn id="12" dur="1000"/>
                                        <p:tgtEl>
                                          <p:spTgt spid="17">
                                            <p:txEl>
                                              <p:pRg st="1" end="1"/>
                                            </p:txEl>
                                          </p:spTgt>
                                        </p:tgtEl>
                                      </p:cBhvr>
                                    </p:animEffect>
                                    <p:anim calcmode="lin" valueType="num">
                                      <p:cBhvr>
                                        <p:cTn id="1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1000"/>
                                        <p:tgtEl>
                                          <p:spTgt spid="17">
                                            <p:txEl>
                                              <p:pRg st="2" end="2"/>
                                            </p:txEl>
                                          </p:spTgt>
                                        </p:tgtEl>
                                      </p:cBhvr>
                                    </p:animEffect>
                                    <p:anim calcmode="lin" valueType="num">
                                      <p:cBhvr>
                                        <p:cTn id="18"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xEl>
                                              <p:pRg st="3" end="3"/>
                                            </p:txEl>
                                          </p:spTgt>
                                        </p:tgtEl>
                                        <p:attrNameLst>
                                          <p:attrName>style.visibility</p:attrName>
                                        </p:attrNameLst>
                                      </p:cBhvr>
                                      <p:to>
                                        <p:strVal val="visible"/>
                                      </p:to>
                                    </p:set>
                                    <p:animEffect transition="in" filter="fade">
                                      <p:cBhvr>
                                        <p:cTn id="22" dur="1000"/>
                                        <p:tgtEl>
                                          <p:spTgt spid="17">
                                            <p:txEl>
                                              <p:pRg st="3" end="3"/>
                                            </p:txEl>
                                          </p:spTgt>
                                        </p:tgtEl>
                                      </p:cBhvr>
                                    </p:animEffect>
                                    <p:anim calcmode="lin" valueType="num">
                                      <p:cBhvr>
                                        <p:cTn id="23"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7">
                                            <p:txEl>
                                              <p:pRg st="4" end="4"/>
                                            </p:txEl>
                                          </p:spTgt>
                                        </p:tgtEl>
                                        <p:attrNameLst>
                                          <p:attrName>style.visibility</p:attrName>
                                        </p:attrNameLst>
                                      </p:cBhvr>
                                      <p:to>
                                        <p:strVal val="visible"/>
                                      </p:to>
                                    </p:set>
                                    <p:animEffect transition="in" filter="fade">
                                      <p:cBhvr>
                                        <p:cTn id="27" dur="1000"/>
                                        <p:tgtEl>
                                          <p:spTgt spid="17">
                                            <p:txEl>
                                              <p:pRg st="4" end="4"/>
                                            </p:txEl>
                                          </p:spTgt>
                                        </p:tgtEl>
                                      </p:cBhvr>
                                    </p:animEffect>
                                    <p:anim calcmode="lin" valueType="num">
                                      <p:cBhvr>
                                        <p:cTn id="28"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tmplLst>
          <p:tmpl lvl="1">
            <p:tnLst>
              <p:par>
                <p:cTn presetID="42" presetClass="entr" presetSubtype="0" fill="hold" nodeType="click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96B81-A8EF-4DE9-9B45-4C96613E7C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CBFF28C-DCF4-402E-A1F6-497FAFAF47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E090D506-3856-4547-9B70-0C94C1BAFA01}"/>
              </a:ext>
            </a:extLst>
          </p:cNvPr>
          <p:cNvSpPr/>
          <p:nvPr userDrawn="1"/>
        </p:nvSpPr>
        <p:spPr>
          <a:xfrm>
            <a:off x="0" y="0"/>
            <a:ext cx="12192000" cy="104775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11ECD9-E4E9-4A55-9507-5F9FACF45589}"/>
              </a:ext>
            </a:extLst>
          </p:cNvPr>
          <p:cNvSpPr>
            <a:spLocks noGrp="1"/>
          </p:cNvSpPr>
          <p:nvPr>
            <p:ph type="title"/>
          </p:nvPr>
        </p:nvSpPr>
        <p:spPr>
          <a:xfrm>
            <a:off x="838200" y="46561"/>
            <a:ext cx="10515600" cy="954628"/>
          </a:xfrm>
        </p:spPr>
        <p:txBody>
          <a:bodyPr>
            <a:normAutofit/>
          </a:bodyPr>
          <a:lstStyle>
            <a:lvl1pPr algn="ctr" defTabSz="914400" rtl="0" eaLnBrk="1" latinLnBrk="0" hangingPunct="1">
              <a:lnSpc>
                <a:spcPct val="90000"/>
              </a:lnSpc>
              <a:spcBef>
                <a:spcPct val="0"/>
              </a:spcBef>
              <a:buNone/>
              <a:defRPr lang="en-US" sz="4400" b="1" kern="1200" dirty="0">
                <a:solidFill>
                  <a:schemeClr val="bg1"/>
                </a:solidFill>
                <a:effectLst>
                  <a:outerShdw blurRad="38100" dist="38100" dir="2700000" algn="tl">
                    <a:srgbClr val="000000">
                      <a:alpha val="43137"/>
                    </a:srgbClr>
                  </a:outerShdw>
                </a:effectLst>
                <a:latin typeface="+mn-lt"/>
                <a:ea typeface="+mn-ea"/>
                <a:cs typeface="+mn-cs"/>
              </a:defRPr>
            </a:lvl1pPr>
          </a:lstStyle>
          <a:p>
            <a:r>
              <a:rPr lang="en-US"/>
              <a:t>Click to edit Master title style</a:t>
            </a:r>
            <a:endParaRPr lang="en-US" dirty="0"/>
          </a:p>
        </p:txBody>
      </p:sp>
    </p:spTree>
    <p:extLst>
      <p:ext uri="{BB962C8B-B14F-4D97-AF65-F5344CB8AC3E}">
        <p14:creationId xmlns:p14="http://schemas.microsoft.com/office/powerpoint/2010/main" val="114889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C292934-D825-4840-BE7F-9ECAFBABD5A8}"/>
              </a:ext>
            </a:extLst>
          </p:cNvPr>
          <p:cNvSpPr>
            <a:spLocks noGrp="1"/>
          </p:cNvSpPr>
          <p:nvPr>
            <p:ph type="body" idx="1"/>
          </p:nvPr>
        </p:nvSpPr>
        <p:spPr>
          <a:xfrm>
            <a:off x="839788" y="1681163"/>
            <a:ext cx="5157787" cy="823912"/>
          </a:xfrm>
        </p:spPr>
        <p:txBody>
          <a:bodyPr anchor="b"/>
          <a:lstStyle>
            <a:lvl1pPr marL="0" indent="0" algn="ctr">
              <a:buNone/>
              <a:defRPr sz="2400" b="1">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E8E565-9B89-4EE8-B0CF-B5D1C9670B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570AE22-074D-4B0C-8E17-E96445AE6ED6}"/>
              </a:ext>
            </a:extLst>
          </p:cNvPr>
          <p:cNvSpPr>
            <a:spLocks noGrp="1"/>
          </p:cNvSpPr>
          <p:nvPr>
            <p:ph type="body" sz="quarter" idx="3"/>
          </p:nvPr>
        </p:nvSpPr>
        <p:spPr>
          <a:xfrm>
            <a:off x="6172200" y="1681163"/>
            <a:ext cx="5183188" cy="823912"/>
          </a:xfrm>
        </p:spPr>
        <p:txBody>
          <a:bodyPr anchor="b"/>
          <a:lstStyle>
            <a:lvl1pPr marL="0" indent="0" algn="ctr">
              <a:buNone/>
              <a:defRPr sz="2400" b="1">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7FD313-B5F1-4785-8358-4750790146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BB354F05-E596-41B7-991F-2ACDC6038C88}"/>
              </a:ext>
            </a:extLst>
          </p:cNvPr>
          <p:cNvSpPr/>
          <p:nvPr userDrawn="1"/>
        </p:nvSpPr>
        <p:spPr>
          <a:xfrm>
            <a:off x="0" y="0"/>
            <a:ext cx="12192000" cy="104775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23A1E3-16A4-4E0F-9346-B1143A9AFE00}"/>
              </a:ext>
            </a:extLst>
          </p:cNvPr>
          <p:cNvSpPr>
            <a:spLocks noGrp="1"/>
          </p:cNvSpPr>
          <p:nvPr>
            <p:ph type="title"/>
          </p:nvPr>
        </p:nvSpPr>
        <p:spPr>
          <a:xfrm>
            <a:off x="838200" y="41848"/>
            <a:ext cx="10515600" cy="964054"/>
          </a:xfrm>
        </p:spPr>
        <p:txBody>
          <a:bodyPr>
            <a:normAutofit/>
          </a:bodyPr>
          <a:lstStyle>
            <a:lvl1pPr algn="ctr" defTabSz="914400" rtl="0" eaLnBrk="1" latinLnBrk="0" hangingPunct="1">
              <a:lnSpc>
                <a:spcPct val="90000"/>
              </a:lnSpc>
              <a:spcBef>
                <a:spcPct val="0"/>
              </a:spcBef>
              <a:buNone/>
              <a:defRPr lang="en-US" sz="4400" b="1" kern="1200" dirty="0">
                <a:solidFill>
                  <a:schemeClr val="bg1"/>
                </a:solidFill>
                <a:effectLst>
                  <a:outerShdw blurRad="38100" dist="38100" dir="2700000" algn="tl">
                    <a:srgbClr val="000000">
                      <a:alpha val="43137"/>
                    </a:srgbClr>
                  </a:outerShdw>
                </a:effectLst>
                <a:latin typeface="+mn-lt"/>
                <a:ea typeface="+mn-ea"/>
                <a:cs typeface="+mn-cs"/>
              </a:defRPr>
            </a:lvl1pPr>
          </a:lstStyle>
          <a:p>
            <a:r>
              <a:rPr lang="en-US"/>
              <a:t>Click to edit Master title style</a:t>
            </a:r>
            <a:endParaRPr lang="en-US" dirty="0"/>
          </a:p>
        </p:txBody>
      </p:sp>
    </p:spTree>
    <p:extLst>
      <p:ext uri="{BB962C8B-B14F-4D97-AF65-F5344CB8AC3E}">
        <p14:creationId xmlns:p14="http://schemas.microsoft.com/office/powerpoint/2010/main" val="4020103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AD759C3-C351-4862-8E51-78F3C3B04BD2}"/>
              </a:ext>
            </a:extLst>
          </p:cNvPr>
          <p:cNvSpPr/>
          <p:nvPr userDrawn="1"/>
        </p:nvSpPr>
        <p:spPr>
          <a:xfrm>
            <a:off x="0" y="-5"/>
            <a:ext cx="12192000" cy="1047750"/>
          </a:xfrm>
          <a:prstGeom prst="rect">
            <a:avLst/>
          </a:prstGeom>
          <a:solidFill>
            <a:srgbClr val="77B9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5D7AF1-40F5-4D10-8DC9-5D3AE4A033C7}"/>
              </a:ext>
            </a:extLst>
          </p:cNvPr>
          <p:cNvSpPr>
            <a:spLocks noGrp="1"/>
          </p:cNvSpPr>
          <p:nvPr>
            <p:ph type="title"/>
          </p:nvPr>
        </p:nvSpPr>
        <p:spPr>
          <a:xfrm>
            <a:off x="838200" y="54844"/>
            <a:ext cx="10515600" cy="955198"/>
          </a:xfrm>
        </p:spPr>
        <p:txBody>
          <a:bodyPr>
            <a:normAutofit/>
          </a:bodyPr>
          <a:lstStyle>
            <a:lvl1pPr algn="ctr">
              <a:defRPr lang="en-US" sz="4400" b="1" kern="1200" dirty="0">
                <a:solidFill>
                  <a:schemeClr val="bg1"/>
                </a:solidFill>
                <a:effectLst>
                  <a:outerShdw blurRad="38100" dist="38100" dir="2700000" algn="tl">
                    <a:srgbClr val="000000">
                      <a:alpha val="43137"/>
                    </a:srgbClr>
                  </a:outerShdw>
                </a:effectLst>
                <a:latin typeface="+mn-lt"/>
                <a:ea typeface="+mn-ea"/>
                <a:cs typeface="+mn-cs"/>
              </a:defRPr>
            </a:lvl1pPr>
          </a:lstStyle>
          <a:p>
            <a:r>
              <a:rPr lang="en-US"/>
              <a:t>Click to edit Master title style</a:t>
            </a:r>
            <a:endParaRPr lang="en-US" dirty="0"/>
          </a:p>
        </p:txBody>
      </p:sp>
    </p:spTree>
    <p:extLst>
      <p:ext uri="{BB962C8B-B14F-4D97-AF65-F5344CB8AC3E}">
        <p14:creationId xmlns:p14="http://schemas.microsoft.com/office/powerpoint/2010/main" val="348243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BD1DE4-C34B-4B73-A443-7B6B2EDA2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B6B2E2-B084-40C6-9679-B5F9708632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BF805-36C3-4777-843E-53B135D18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DE665-A615-4CE5-9AD5-060BF6CDE45E}" type="datetimeFigureOut">
              <a:rPr lang="en-US" smtClean="0"/>
              <a:t>1/10/2024</a:t>
            </a:fld>
            <a:endParaRPr lang="en-US"/>
          </a:p>
        </p:txBody>
      </p:sp>
      <p:sp>
        <p:nvSpPr>
          <p:cNvPr id="5" name="Footer Placeholder 4">
            <a:extLst>
              <a:ext uri="{FF2B5EF4-FFF2-40B4-BE49-F238E27FC236}">
                <a16:creationId xmlns:a16="http://schemas.microsoft.com/office/drawing/2014/main" id="{DBE6EAAC-FC41-47CC-81C5-9991F6D303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A7238A-A559-4A74-B6D4-58C6DD3A51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E483-0A28-4D4D-9515-2735F1846B74}" type="slidenum">
              <a:rPr lang="en-US" smtClean="0"/>
              <a:t>‹#›</a:t>
            </a:fld>
            <a:endParaRPr lang="en-US"/>
          </a:p>
        </p:txBody>
      </p:sp>
    </p:spTree>
    <p:extLst>
      <p:ext uri="{BB962C8B-B14F-4D97-AF65-F5344CB8AC3E}">
        <p14:creationId xmlns:p14="http://schemas.microsoft.com/office/powerpoint/2010/main" val="697785258"/>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50" r:id="rId4"/>
    <p:sldLayoutId id="2147483663" r:id="rId5"/>
    <p:sldLayoutId id="2147483651" r:id="rId6"/>
    <p:sldLayoutId id="2147483652" r:id="rId7"/>
    <p:sldLayoutId id="2147483653" r:id="rId8"/>
    <p:sldLayoutId id="2147483654" r:id="rId9"/>
    <p:sldLayoutId id="2147483656" r:id="rId10"/>
    <p:sldLayoutId id="2147483657" r:id="rId11"/>
    <p:sldLayoutId id="2147483664"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X563UfbJJfo" TargetMode="Externa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ZRzvq92lfgk&amp;list=PLBSUDChAb6b5cJzxWTrMVJ-imJpqCNG4b&amp;index=1"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58264-E30E-4EF2-ABA2-0287CF5E5C8F}"/>
              </a:ext>
            </a:extLst>
          </p:cNvPr>
          <p:cNvSpPr>
            <a:spLocks noGrp="1"/>
          </p:cNvSpPr>
          <p:nvPr>
            <p:ph type="ctrTitle"/>
          </p:nvPr>
        </p:nvSpPr>
        <p:spPr/>
        <p:txBody>
          <a:bodyPr>
            <a:normAutofit/>
          </a:bodyPr>
          <a:lstStyle/>
          <a:p>
            <a:r>
              <a:rPr lang="en-US" dirty="0"/>
              <a:t>Lesson 1: Animal Health</a:t>
            </a:r>
          </a:p>
        </p:txBody>
      </p:sp>
      <p:sp>
        <p:nvSpPr>
          <p:cNvPr id="3" name="Subtitle 2">
            <a:extLst>
              <a:ext uri="{FF2B5EF4-FFF2-40B4-BE49-F238E27FC236}">
                <a16:creationId xmlns:a16="http://schemas.microsoft.com/office/drawing/2014/main" id="{F4982E31-911F-4E93-852F-6B19350C9959}"/>
              </a:ext>
            </a:extLst>
          </p:cNvPr>
          <p:cNvSpPr>
            <a:spLocks noGrp="1"/>
          </p:cNvSpPr>
          <p:nvPr>
            <p:ph type="subTitle" idx="1"/>
          </p:nvPr>
        </p:nvSpPr>
        <p:spPr/>
        <p:txBody>
          <a:bodyPr/>
          <a:lstStyle/>
          <a:p>
            <a:r>
              <a:rPr lang="en-US" dirty="0"/>
              <a:t>Making Cows Smile</a:t>
            </a:r>
          </a:p>
        </p:txBody>
      </p:sp>
      <p:pic>
        <p:nvPicPr>
          <p:cNvPr id="1026" name="Picture 2">
            <a:extLst>
              <a:ext uri="{FF2B5EF4-FFF2-40B4-BE49-F238E27FC236}">
                <a16:creationId xmlns:a16="http://schemas.microsoft.com/office/drawing/2014/main" id="{3795237A-17F0-E3B4-E865-BBB9770790B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35731" y="964597"/>
            <a:ext cx="2914231" cy="13876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 Box 550574620">
            <a:extLst>
              <a:ext uri="{FF2B5EF4-FFF2-40B4-BE49-F238E27FC236}">
                <a16:creationId xmlns:a16="http://schemas.microsoft.com/office/drawing/2014/main" id="{961762A8-3BFB-FFEA-9A51-33B62D26BB95}"/>
              </a:ext>
            </a:extLst>
          </p:cNvPr>
          <p:cNvSpPr txBox="1">
            <a:spLocks noChangeArrowheads="1"/>
          </p:cNvSpPr>
          <p:nvPr/>
        </p:nvSpPr>
        <p:spPr bwMode="auto">
          <a:xfrm>
            <a:off x="5312624" y="2181637"/>
            <a:ext cx="1560444" cy="7851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marL="0" marR="0" algn="ctr">
              <a:spcBef>
                <a:spcPts val="0"/>
              </a:spcBef>
              <a:spcAft>
                <a:spcPts val="0"/>
              </a:spcAft>
            </a:pPr>
            <a:r>
              <a:rPr lang="en-US" sz="2400" b="1" dirty="0">
                <a:effectLst/>
                <a:latin typeface="Arial" panose="020B0604020202020204" pitchFamily="34" charset="0"/>
                <a:ea typeface="Calibri" panose="020F0502020204030204" pitchFamily="34" charset="0"/>
              </a:rPr>
              <a:t>Grades</a:t>
            </a:r>
            <a:endParaRPr lang="en-US" sz="24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2400" b="1" dirty="0">
                <a:latin typeface="Arial" panose="020B0604020202020204" pitchFamily="34" charset="0"/>
                <a:ea typeface="Calibri" panose="020F0502020204030204" pitchFamily="34" charset="0"/>
              </a:rPr>
              <a:t>3rd</a:t>
            </a:r>
            <a:r>
              <a:rPr lang="en-US" sz="2400" b="1" dirty="0">
                <a:effectLst/>
                <a:latin typeface="Arial" panose="020B0604020202020204" pitchFamily="34" charset="0"/>
                <a:ea typeface="Calibri" panose="020F0502020204030204" pitchFamily="34" charset="0"/>
              </a:rPr>
              <a:t> – 5th</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28289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fontScale="92500"/>
          </a:bodyPr>
          <a:lstStyle/>
          <a:p>
            <a:r>
              <a:rPr lang="en-US" dirty="0"/>
              <a:t>A Dairy Farmer’s Main Responsibilities</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lstStyle/>
          <a:p>
            <a:r>
              <a:rPr lang="en-US" dirty="0"/>
              <a:t>Providing their animals with a place to live</a:t>
            </a:r>
          </a:p>
          <a:p>
            <a:r>
              <a:rPr lang="en-US" dirty="0"/>
              <a:t>Keeping their animals healthy</a:t>
            </a:r>
          </a:p>
          <a:p>
            <a:r>
              <a:rPr lang="en-US" dirty="0"/>
              <a:t>Providing their animals with a nutritious diet</a:t>
            </a:r>
          </a:p>
          <a:p>
            <a:r>
              <a:rPr lang="en-US" dirty="0"/>
              <a:t>Providing safe milk and dairy products for us</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61377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Providing Animals with Place to Live</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621273"/>
            <a:ext cx="9167287" cy="4175845"/>
          </a:xfrm>
        </p:spPr>
        <p:txBody>
          <a:bodyPr>
            <a:normAutofit/>
          </a:bodyPr>
          <a:lstStyle/>
          <a:p>
            <a:r>
              <a:rPr lang="en-US" sz="3000" kern="1400" dirty="0">
                <a:ln>
                  <a:noFill/>
                </a:ln>
                <a:solidFill>
                  <a:srgbClr val="000000"/>
                </a:solidFill>
                <a:effectLst/>
              </a:rPr>
              <a:t>Each dairy farmer chooses a style of home for the animals with the top priority being cow comfort.</a:t>
            </a:r>
          </a:p>
          <a:p>
            <a:r>
              <a:rPr lang="en-US" sz="3000" kern="1400" dirty="0">
                <a:solidFill>
                  <a:srgbClr val="000000"/>
                </a:solidFill>
                <a:latin typeface="Calibri" panose="020F0502020204030204" pitchFamily="34" charset="0"/>
              </a:rPr>
              <a:t>Most cows live in barns together with separate beds called </a:t>
            </a:r>
            <a:r>
              <a:rPr lang="en-US" sz="3000" kern="1400" dirty="0">
                <a:solidFill>
                  <a:srgbClr val="77B93B"/>
                </a:solidFill>
                <a:latin typeface="Calibri" panose="020F0502020204030204" pitchFamily="34" charset="0"/>
              </a:rPr>
              <a:t>stalls</a:t>
            </a:r>
            <a:r>
              <a:rPr lang="en-US" sz="3000" kern="1400" dirty="0">
                <a:solidFill>
                  <a:srgbClr val="000000"/>
                </a:solidFill>
                <a:latin typeface="Calibri" panose="020F0502020204030204" pitchFamily="34" charset="0"/>
              </a:rPr>
              <a:t>. These stalls are kept dry and warm for cows to rest well.</a:t>
            </a:r>
          </a:p>
          <a:p>
            <a:r>
              <a:rPr lang="en-US" sz="3000" kern="1400" dirty="0">
                <a:solidFill>
                  <a:srgbClr val="000000"/>
                </a:solidFill>
                <a:latin typeface="Calibri" panose="020F0502020204030204" pitchFamily="34" charset="0"/>
              </a:rPr>
              <a:t>Stalls even have water mattresses on them!</a:t>
            </a:r>
          </a:p>
          <a:p>
            <a:r>
              <a:rPr lang="en-US" sz="3000" kern="1400" dirty="0">
                <a:ln>
                  <a:noFill/>
                </a:ln>
                <a:solidFill>
                  <a:srgbClr val="000000"/>
                </a:solidFill>
                <a:effectLst/>
                <a:latin typeface="Calibri" panose="020F0502020204030204" pitchFamily="34" charset="0"/>
              </a:rPr>
              <a:t>Stalls are bedded with different types of material such as sawdust, sand, straw, newspaper, and even dried manure.</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Cows lying down in a barn&#10;&#10;Description automatically generated">
            <a:extLst>
              <a:ext uri="{FF2B5EF4-FFF2-40B4-BE49-F238E27FC236}">
                <a16:creationId xmlns:a16="http://schemas.microsoft.com/office/drawing/2014/main" id="{BB614061-817A-8BE2-FD1D-ADF6CE4C9E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2988" y="3255336"/>
            <a:ext cx="2161697" cy="16212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39742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Keeping their Animals Healthy</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621273"/>
            <a:ext cx="9167287" cy="4891494"/>
          </a:xfrm>
        </p:spPr>
        <p:txBody>
          <a:bodyPr>
            <a:normAutofit/>
          </a:bodyPr>
          <a:lstStyle/>
          <a:p>
            <a:r>
              <a:rPr lang="en-US" sz="3000" kern="1400" dirty="0">
                <a:solidFill>
                  <a:srgbClr val="000000"/>
                </a:solidFill>
                <a:latin typeface="Calibri" panose="020F0502020204030204" pitchFamily="34" charset="0"/>
              </a:rPr>
              <a:t>Cows receive regular medical check-ups from an animal doctor called a </a:t>
            </a:r>
            <a:r>
              <a:rPr lang="en-US" sz="3000" b="1" kern="1400" dirty="0">
                <a:solidFill>
                  <a:srgbClr val="77B93B"/>
                </a:solidFill>
                <a:latin typeface="Calibri" panose="020F0502020204030204" pitchFamily="34" charset="0"/>
              </a:rPr>
              <a:t>veterinarian</a:t>
            </a:r>
            <a:r>
              <a:rPr lang="en-US" sz="3000" kern="1400" dirty="0">
                <a:solidFill>
                  <a:srgbClr val="000000"/>
                </a:solidFill>
                <a:latin typeface="Calibri" panose="020F0502020204030204" pitchFamily="34" charset="0"/>
              </a:rPr>
              <a:t>.</a:t>
            </a:r>
          </a:p>
          <a:p>
            <a:r>
              <a:rPr lang="en-US" sz="3000" kern="1400" dirty="0">
                <a:ln>
                  <a:noFill/>
                </a:ln>
                <a:solidFill>
                  <a:srgbClr val="000000"/>
                </a:solidFill>
                <a:effectLst/>
                <a:latin typeface="Calibri" panose="020F0502020204030204" pitchFamily="34" charset="0"/>
              </a:rPr>
              <a:t>Veterinarians help farmers</a:t>
            </a:r>
            <a:r>
              <a:rPr lang="en-US" sz="3000" kern="1400" dirty="0">
                <a:solidFill>
                  <a:srgbClr val="000000"/>
                </a:solidFill>
                <a:latin typeface="Calibri" panose="020F0502020204030204" pitchFamily="34" charset="0"/>
              </a:rPr>
              <a:t> vaccinate their cows and have proper medications when cows are sick.</a:t>
            </a:r>
          </a:p>
          <a:p>
            <a:r>
              <a:rPr lang="en-US" sz="3000" kern="1400" dirty="0">
                <a:solidFill>
                  <a:srgbClr val="000000"/>
                </a:solidFill>
                <a:latin typeface="Calibri" panose="020F0502020204030204" pitchFamily="34" charset="0"/>
              </a:rPr>
              <a:t>Cows are vaccinated to protect them from diseases.</a:t>
            </a:r>
          </a:p>
          <a:p>
            <a:r>
              <a:rPr lang="en-US" sz="3000" b="1" kern="1400" dirty="0">
                <a:solidFill>
                  <a:srgbClr val="77B93B"/>
                </a:solidFill>
                <a:latin typeface="Calibri" panose="020F0502020204030204" pitchFamily="34" charset="0"/>
              </a:rPr>
              <a:t>Dairy Herd Managers </a:t>
            </a:r>
            <a:r>
              <a:rPr lang="en-US" sz="3000" kern="1400" dirty="0">
                <a:solidFill>
                  <a:srgbClr val="000000"/>
                </a:solidFill>
                <a:latin typeface="Calibri" panose="020F0502020204030204" pitchFamily="34" charset="0"/>
              </a:rPr>
              <a:t>are farm employees who have special training in cow health care and take care of cows everyday on the farm.</a:t>
            </a:r>
            <a:endParaRPr lang="en-US" sz="3000" kern="1400" dirty="0">
              <a:ln>
                <a:noFill/>
              </a:ln>
              <a:solidFill>
                <a:srgbClr val="000000"/>
              </a:solidFill>
              <a:effectLst/>
              <a:latin typeface="Calibri" panose="020F0502020204030204" pitchFamily="34" charset="0"/>
            </a:endParaRP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A person and person in overalls&#10;&#10;Description automatically generated">
            <a:extLst>
              <a:ext uri="{FF2B5EF4-FFF2-40B4-BE49-F238E27FC236}">
                <a16:creationId xmlns:a16="http://schemas.microsoft.com/office/drawing/2014/main" id="{4C62862F-D509-8E06-ED1B-E44A826CFD5D}"/>
              </a:ext>
            </a:extLst>
          </p:cNvPr>
          <p:cNvPicPr>
            <a:picLocks noChangeAspect="1"/>
          </p:cNvPicPr>
          <p:nvPr/>
        </p:nvPicPr>
        <p:blipFill>
          <a:blip r:embed="rId3" cstate="email">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347933" y="2713652"/>
            <a:ext cx="2110273" cy="21102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5837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fontScale="92500"/>
          </a:bodyPr>
          <a:lstStyle/>
          <a:p>
            <a:r>
              <a:rPr lang="en-US" dirty="0"/>
              <a:t>Providing Animals with Nutritious Diets</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621273"/>
            <a:ext cx="9167287" cy="4947478"/>
          </a:xfrm>
        </p:spPr>
        <p:txBody>
          <a:bodyPr>
            <a:normAutofit lnSpcReduction="10000"/>
          </a:bodyPr>
          <a:lstStyle/>
          <a:p>
            <a:r>
              <a:rPr lang="en-US" sz="3000" kern="1400" dirty="0">
                <a:ln>
                  <a:noFill/>
                </a:ln>
                <a:solidFill>
                  <a:srgbClr val="000000"/>
                </a:solidFill>
                <a:effectLst/>
              </a:rPr>
              <a:t>Cows eat 90 pounds of food a day — that’s like 360 hamburgers!</a:t>
            </a:r>
          </a:p>
          <a:p>
            <a:r>
              <a:rPr lang="en-US" sz="3000" kern="1400" dirty="0">
                <a:ln>
                  <a:noFill/>
                </a:ln>
                <a:solidFill>
                  <a:srgbClr val="000000"/>
                </a:solidFill>
                <a:effectLst/>
              </a:rPr>
              <a:t>Cows drink 50 gallons of water a day – that is a bathtub full of water!</a:t>
            </a:r>
          </a:p>
          <a:p>
            <a:r>
              <a:rPr lang="en-US" sz="3000" kern="1400" dirty="0">
                <a:ln>
                  <a:noFill/>
                </a:ln>
                <a:solidFill>
                  <a:srgbClr val="000000"/>
                </a:solidFill>
                <a:effectLst/>
              </a:rPr>
              <a:t>Cows eat a special mix of feed called a </a:t>
            </a:r>
            <a:r>
              <a:rPr lang="en-US" sz="3000" kern="1400" dirty="0">
                <a:ln>
                  <a:noFill/>
                </a:ln>
                <a:solidFill>
                  <a:srgbClr val="7CB82F"/>
                </a:solidFill>
                <a:effectLst/>
              </a:rPr>
              <a:t>total mixed ration</a:t>
            </a:r>
            <a:r>
              <a:rPr lang="en-US" sz="3000" kern="1400" dirty="0">
                <a:ln>
                  <a:noFill/>
                </a:ln>
                <a:solidFill>
                  <a:srgbClr val="000000"/>
                </a:solidFill>
                <a:effectLst/>
              </a:rPr>
              <a:t> or </a:t>
            </a:r>
            <a:r>
              <a:rPr lang="en-US" sz="3000" kern="1400" dirty="0">
                <a:ln>
                  <a:noFill/>
                </a:ln>
                <a:solidFill>
                  <a:srgbClr val="77B93B"/>
                </a:solidFill>
                <a:effectLst/>
              </a:rPr>
              <a:t>TMR</a:t>
            </a:r>
            <a:r>
              <a:rPr lang="en-US" sz="3000" kern="1400" dirty="0">
                <a:ln>
                  <a:noFill/>
                </a:ln>
                <a:solidFill>
                  <a:srgbClr val="000000"/>
                </a:solidFill>
                <a:effectLst/>
              </a:rPr>
              <a:t>. TMR includes corn, wheat, grass, hay, and grain mixed with nutrients and minerals and is customized for each cow.</a:t>
            </a:r>
          </a:p>
          <a:p>
            <a:r>
              <a:rPr lang="en-US" sz="3000" kern="1400" dirty="0">
                <a:ln>
                  <a:noFill/>
                </a:ln>
                <a:solidFill>
                  <a:srgbClr val="000000"/>
                </a:solidFill>
                <a:effectLst/>
              </a:rPr>
              <a:t>The farmer works with a </a:t>
            </a:r>
            <a:r>
              <a:rPr lang="en-US" sz="3000" kern="1400" dirty="0">
                <a:ln>
                  <a:noFill/>
                </a:ln>
                <a:solidFill>
                  <a:srgbClr val="7CB82F"/>
                </a:solidFill>
                <a:effectLst/>
              </a:rPr>
              <a:t>nutritionist</a:t>
            </a:r>
            <a:r>
              <a:rPr lang="en-US" sz="3000" kern="1400" dirty="0">
                <a:ln>
                  <a:noFill/>
                </a:ln>
                <a:solidFill>
                  <a:srgbClr val="000000"/>
                </a:solidFill>
                <a:effectLst/>
              </a:rPr>
              <a:t>, someone who has specialized training in balancing feed rations, to prepare a ration with a carefully formulated mix of nutrients and minerals to keep the cows healthy.</a:t>
            </a:r>
            <a:endParaRPr lang="en-US" sz="3000" kern="1400" dirty="0">
              <a:ln>
                <a:noFill/>
              </a:ln>
              <a:solidFill>
                <a:srgbClr val="000000"/>
              </a:solidFill>
              <a:effectLst/>
              <a:latin typeface="Calibri" panose="020F0502020204030204" pitchFamily="34" charset="0"/>
            </a:endParaRP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a:extLst>
              <a:ext uri="{FF2B5EF4-FFF2-40B4-BE49-F238E27FC236}">
                <a16:creationId xmlns:a16="http://schemas.microsoft.com/office/drawing/2014/main" id="{78372899-285A-2A4D-ED52-7BDB0FA71462}"/>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6845" y="3429000"/>
            <a:ext cx="2131812" cy="1437460"/>
          </a:xfrm>
          <a:prstGeom prst="rect">
            <a:avLst/>
          </a:prstGeom>
          <a:noFill/>
          <a:ln w="38100" cap="sq" algn="ctr">
            <a:solidFill>
              <a:srgbClr val="000000"/>
            </a:solidFill>
            <a:miter lim="800000"/>
            <a:headEnd/>
            <a:tailEnd/>
          </a:ln>
          <a:effectLst>
            <a:outerShdw blurRad="50800" dist="38100" dir="2700000" algn="ctr" rotWithShape="0">
              <a:srgbClr val="000000">
                <a:alpha val="42999"/>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778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Providing Safe Food for Us </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621273"/>
            <a:ext cx="9167287" cy="4891494"/>
          </a:xfrm>
        </p:spPr>
        <p:txBody>
          <a:bodyPr>
            <a:normAutofit/>
          </a:bodyPr>
          <a:lstStyle/>
          <a:p>
            <a:r>
              <a:rPr lang="en-US" sz="3000" kern="1400" dirty="0">
                <a:solidFill>
                  <a:srgbClr val="000000"/>
                </a:solidFill>
                <a:latin typeface="Calibri" panose="020F0502020204030204" pitchFamily="34" charset="0"/>
              </a:rPr>
              <a:t>Cows are milked two or three times a day on dairy farms.</a:t>
            </a:r>
          </a:p>
          <a:p>
            <a:r>
              <a:rPr lang="en-US" sz="3000" kern="1400" dirty="0">
                <a:ln>
                  <a:noFill/>
                </a:ln>
                <a:solidFill>
                  <a:srgbClr val="000000"/>
                </a:solidFill>
                <a:effectLst/>
                <a:latin typeface="Calibri" panose="020F0502020204030204" pitchFamily="34" charset="0"/>
              </a:rPr>
              <a:t>Cows like to be milked; it does not hurt them.</a:t>
            </a:r>
          </a:p>
          <a:p>
            <a:r>
              <a:rPr lang="en-US" sz="3000" kern="1400" dirty="0">
                <a:ln>
                  <a:noFill/>
                </a:ln>
                <a:solidFill>
                  <a:srgbClr val="000000"/>
                </a:solidFill>
                <a:effectLst/>
                <a:latin typeface="Calibri" panose="020F0502020204030204" pitchFamily="34" charset="0"/>
              </a:rPr>
              <a:t>Routin</a:t>
            </a:r>
            <a:r>
              <a:rPr lang="en-US" sz="3000" kern="1400" dirty="0">
                <a:solidFill>
                  <a:srgbClr val="000000"/>
                </a:solidFill>
                <a:latin typeface="Calibri" panose="020F0502020204030204" pitchFamily="34" charset="0"/>
              </a:rPr>
              <a:t>e milking keeps the cows healthy and happy.</a:t>
            </a:r>
          </a:p>
          <a:p>
            <a:r>
              <a:rPr lang="en-US" sz="3000" kern="1400" dirty="0">
                <a:solidFill>
                  <a:srgbClr val="000000"/>
                </a:solidFill>
                <a:latin typeface="Calibri" panose="020F0502020204030204" pitchFamily="34" charset="0"/>
              </a:rPr>
              <a:t>It only takes 3 – 7 minutes for a cow to be milked.</a:t>
            </a:r>
          </a:p>
          <a:p>
            <a:r>
              <a:rPr lang="en-US" sz="3000" kern="1400" dirty="0">
                <a:ln>
                  <a:noFill/>
                </a:ln>
                <a:solidFill>
                  <a:srgbClr val="000000"/>
                </a:solidFill>
                <a:effectLst/>
                <a:latin typeface="Calibri" panose="020F0502020204030204" pitchFamily="34" charset="0"/>
              </a:rPr>
              <a:t>Cows produce 60 – 120 pounds of milk a day; that is seven to fifteen gallons of milk!</a:t>
            </a:r>
          </a:p>
          <a:p>
            <a:r>
              <a:rPr lang="en-US" sz="3000" kern="1400" dirty="0">
                <a:solidFill>
                  <a:srgbClr val="000000"/>
                </a:solidFill>
                <a:latin typeface="Calibri" panose="020F0502020204030204" pitchFamily="34" charset="0"/>
              </a:rPr>
              <a:t>The dairy farmer uses special equipment called a </a:t>
            </a:r>
            <a:r>
              <a:rPr lang="en-US" sz="3000" b="1" kern="1400" dirty="0">
                <a:solidFill>
                  <a:srgbClr val="77B93B"/>
                </a:solidFill>
                <a:latin typeface="Calibri" panose="020F0502020204030204" pitchFamily="34" charset="0"/>
              </a:rPr>
              <a:t>milker</a:t>
            </a:r>
            <a:r>
              <a:rPr lang="en-US" sz="3000" kern="1400" dirty="0">
                <a:solidFill>
                  <a:srgbClr val="000000"/>
                </a:solidFill>
                <a:latin typeface="Calibri" panose="020F0502020204030204" pitchFamily="34" charset="0"/>
              </a:rPr>
              <a:t> to remove the milk from the cow’s udder and send it into a cooling area called a </a:t>
            </a:r>
            <a:r>
              <a:rPr lang="en-US" sz="3000" b="1" kern="1400" dirty="0">
                <a:solidFill>
                  <a:srgbClr val="77B93B"/>
                </a:solidFill>
                <a:latin typeface="Calibri" panose="020F0502020204030204" pitchFamily="34" charset="0"/>
              </a:rPr>
              <a:t>bulk tank</a:t>
            </a:r>
            <a:r>
              <a:rPr lang="en-US" sz="3000" kern="1400" dirty="0">
                <a:solidFill>
                  <a:srgbClr val="000000"/>
                </a:solidFill>
                <a:latin typeface="Calibri" panose="020F0502020204030204" pitchFamily="34" charset="0"/>
              </a:rPr>
              <a:t>.</a:t>
            </a:r>
            <a:endParaRPr lang="en-US" sz="3000" kern="1400" dirty="0">
              <a:ln>
                <a:noFill/>
              </a:ln>
              <a:solidFill>
                <a:srgbClr val="000000"/>
              </a:solidFill>
              <a:effectLst/>
              <a:latin typeface="Calibri" panose="020F0502020204030204" pitchFamily="34" charset="0"/>
            </a:endParaRP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A group of cows in a milking facility&#10;&#10;Description automatically generated">
            <a:extLst>
              <a:ext uri="{FF2B5EF4-FFF2-40B4-BE49-F238E27FC236}">
                <a16:creationId xmlns:a16="http://schemas.microsoft.com/office/drawing/2014/main" id="{40D10CD2-BD90-ADA2-B6C8-A15480B148B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8809" y="3434873"/>
            <a:ext cx="2332653" cy="17494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592309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7C9E79E8-3F9C-4993-9778-6D69D40D292A}"/>
              </a:ext>
            </a:extLst>
          </p:cNvPr>
          <p:cNvSpPr txBox="1">
            <a:spLocks/>
          </p:cNvSpPr>
          <p:nvPr/>
        </p:nvSpPr>
        <p:spPr>
          <a:xfrm>
            <a:off x="1952953" y="458465"/>
            <a:ext cx="8977207" cy="6817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b="1" dirty="0">
                <a:effectLst>
                  <a:outerShdw blurRad="38100" dist="38100" dir="2700000" algn="tl">
                    <a:srgbClr val="000000">
                      <a:alpha val="43137"/>
                    </a:srgbClr>
                  </a:outerShdw>
                </a:effectLst>
              </a:rPr>
              <a:t>Closure</a:t>
            </a:r>
          </a:p>
        </p:txBody>
      </p:sp>
      <p:sp>
        <p:nvSpPr>
          <p:cNvPr id="13" name="Text Placeholder 4">
            <a:extLst>
              <a:ext uri="{FF2B5EF4-FFF2-40B4-BE49-F238E27FC236}">
                <a16:creationId xmlns:a16="http://schemas.microsoft.com/office/drawing/2014/main" id="{72B0C794-F281-4FCB-803C-E55DC0246DD1}"/>
              </a:ext>
            </a:extLst>
          </p:cNvPr>
          <p:cNvSpPr txBox="1">
            <a:spLocks/>
          </p:cNvSpPr>
          <p:nvPr/>
        </p:nvSpPr>
        <p:spPr>
          <a:xfrm>
            <a:off x="2090057" y="1740394"/>
            <a:ext cx="9658970" cy="489263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dirty="0"/>
              <a:t>We discussed </a:t>
            </a:r>
            <a:r>
              <a:rPr lang="en-US" kern="1400" dirty="0">
                <a:solidFill>
                  <a:srgbClr val="000000"/>
                </a:solidFill>
              </a:rPr>
              <a:t>what dairy farmers do everyday to take care of their cows. Tell the class one way that dairy farmers are responsible for the care of their cows.</a:t>
            </a:r>
            <a:endParaRPr lang="en-US" kern="1400" dirty="0">
              <a:ln>
                <a:noFill/>
              </a:ln>
              <a:solidFill>
                <a:srgbClr val="000000"/>
              </a:solidFill>
              <a:effectLst/>
            </a:endParaRPr>
          </a:p>
        </p:txBody>
      </p:sp>
      <p:sp>
        <p:nvSpPr>
          <p:cNvPr id="7" name="Oval 6">
            <a:extLst>
              <a:ext uri="{FF2B5EF4-FFF2-40B4-BE49-F238E27FC236}">
                <a16:creationId xmlns:a16="http://schemas.microsoft.com/office/drawing/2014/main" id="{63806829-F9E0-27F0-14CA-0B4244FFCAF2}"/>
              </a:ext>
            </a:extLst>
          </p:cNvPr>
          <p:cNvSpPr/>
          <p:nvPr/>
        </p:nvSpPr>
        <p:spPr>
          <a:xfrm>
            <a:off x="195309" y="4953739"/>
            <a:ext cx="1677880" cy="1740023"/>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3">
            <a:extLst>
              <a:ext uri="{FF2B5EF4-FFF2-40B4-BE49-F238E27FC236}">
                <a16:creationId xmlns:a16="http://schemas.microsoft.com/office/drawing/2014/main" id="{CB77F0EC-B900-59CF-65D5-EDAE76F6509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9442" y="5346397"/>
            <a:ext cx="1748254" cy="8324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923547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67005-C036-4C43-AE56-7AF4B2DADBE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Career Spotlight: Veterinarian</a:t>
            </a:r>
          </a:p>
        </p:txBody>
      </p:sp>
      <p:sp>
        <p:nvSpPr>
          <p:cNvPr id="4" name="Oval 3">
            <a:extLst>
              <a:ext uri="{FF2B5EF4-FFF2-40B4-BE49-F238E27FC236}">
                <a16:creationId xmlns:a16="http://schemas.microsoft.com/office/drawing/2014/main" id="{B0972C42-0C93-54CF-B937-17B7CA60895F}"/>
              </a:ext>
            </a:extLst>
          </p:cNvPr>
          <p:cNvSpPr/>
          <p:nvPr/>
        </p:nvSpPr>
        <p:spPr>
          <a:xfrm>
            <a:off x="310718" y="2024109"/>
            <a:ext cx="2778711" cy="2778710"/>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itle 2">
            <a:extLst>
              <a:ext uri="{FF2B5EF4-FFF2-40B4-BE49-F238E27FC236}">
                <a16:creationId xmlns:a16="http://schemas.microsoft.com/office/drawing/2014/main" id="{88A8F7D1-6CA4-4152-BBF7-5D3F23BC9692}"/>
              </a:ext>
            </a:extLst>
          </p:cNvPr>
          <p:cNvSpPr>
            <a:spLocks noGrp="1"/>
          </p:cNvSpPr>
          <p:nvPr>
            <p:ph type="title"/>
          </p:nvPr>
        </p:nvSpPr>
        <p:spPr>
          <a:xfrm>
            <a:off x="697916" y="2706992"/>
            <a:ext cx="2004314" cy="1496955"/>
          </a:xfrm>
        </p:spPr>
        <p:txBody>
          <a:bodyPr/>
          <a:lstStyle/>
          <a:p>
            <a:r>
              <a:rPr lang="en-US" dirty="0">
                <a:solidFill>
                  <a:schemeClr val="accent6"/>
                </a:solidFill>
              </a:rPr>
              <a:t>Part </a:t>
            </a:r>
            <a:br>
              <a:rPr lang="en-US" dirty="0">
                <a:solidFill>
                  <a:schemeClr val="accent6"/>
                </a:solidFill>
              </a:rPr>
            </a:br>
            <a:r>
              <a:rPr lang="en-US" dirty="0">
                <a:solidFill>
                  <a:schemeClr val="accent6"/>
                </a:solidFill>
              </a:rPr>
              <a:t>3</a:t>
            </a:r>
          </a:p>
        </p:txBody>
      </p:sp>
    </p:spTree>
    <p:extLst>
      <p:ext uri="{BB962C8B-B14F-4D97-AF65-F5344CB8AC3E}">
        <p14:creationId xmlns:p14="http://schemas.microsoft.com/office/powerpoint/2010/main" val="408944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Career Spotlight: Veterinarian</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2205617"/>
            <a:ext cx="9167287" cy="1834538"/>
          </a:xfrm>
        </p:spPr>
        <p:txBody>
          <a:bodyPr/>
          <a:lstStyle/>
          <a:p>
            <a:pPr marL="0" indent="0">
              <a:buNone/>
            </a:pPr>
            <a:r>
              <a:rPr lang="en-US" dirty="0"/>
              <a:t>Let’s learn more about a career in dairy and agriculture. We will hear from a veterinarian in this video, </a:t>
            </a:r>
            <a:r>
              <a:rPr lang="en-US" b="1" dirty="0">
                <a:solidFill>
                  <a:srgbClr val="77B93B"/>
                </a:solidFill>
                <a:hlinkClick r:id="rId2">
                  <a:extLst>
                    <a:ext uri="{A12FA001-AC4F-418D-AE19-62706E023703}">
                      <ahyp:hlinkClr xmlns:ahyp="http://schemas.microsoft.com/office/drawing/2018/hyperlinkcolor" val="tx"/>
                    </a:ext>
                  </a:extLst>
                </a:hlinkClick>
              </a:rPr>
              <a:t>Ag Careers Veterinarian</a:t>
            </a:r>
            <a:r>
              <a:rPr lang="en-US" dirty="0"/>
              <a:t>.</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A person smiling in a grassy field&#10;&#10;Description automatically generated">
            <a:extLst>
              <a:ext uri="{FF2B5EF4-FFF2-40B4-BE49-F238E27FC236}">
                <a16:creationId xmlns:a16="http://schemas.microsoft.com/office/drawing/2014/main" id="{32F807C8-BF8E-B342-7AD4-0856F0DF555E}"/>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630767" y="4040155"/>
            <a:ext cx="3259310" cy="24444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15541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Responsibilities of Veterinarians</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2080727"/>
            <a:ext cx="9167287" cy="4425068"/>
          </a:xfrm>
        </p:spPr>
        <p:txBody>
          <a:bodyPr>
            <a:normAutofit fontScale="77500" lnSpcReduction="20000"/>
          </a:bodyPr>
          <a:lstStyle/>
          <a:p>
            <a:r>
              <a:rPr lang="en-US" dirty="0"/>
              <a:t>Travel to the farm for regular visits as well as emergency calls</a:t>
            </a:r>
          </a:p>
          <a:p>
            <a:r>
              <a:rPr lang="en-US" dirty="0"/>
              <a:t>Prescribe and administer medications and vaccinations to all types of animals</a:t>
            </a:r>
          </a:p>
          <a:p>
            <a:r>
              <a:rPr lang="en-US" dirty="0"/>
              <a:t>Draw blood for testing and diagnose illness and disease</a:t>
            </a:r>
          </a:p>
          <a:p>
            <a:r>
              <a:rPr lang="en-US" dirty="0"/>
              <a:t>Perform surgeries</a:t>
            </a:r>
          </a:p>
          <a:p>
            <a:r>
              <a:rPr lang="en-US" dirty="0"/>
              <a:t>Operate medical equipment like X-ray machines and ultrasound technology</a:t>
            </a:r>
          </a:p>
          <a:p>
            <a:r>
              <a:rPr lang="en-US" dirty="0"/>
              <a:t>Advise on ways to prevent occurrence or spread of diseases </a:t>
            </a:r>
          </a:p>
          <a:p>
            <a:r>
              <a:rPr lang="en-US" dirty="0"/>
              <a:t>Adhere to standard safety protocols and maintain a clean, sterile environment </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62556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Education to be a Veterinarian</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2080727"/>
            <a:ext cx="9167287" cy="4425068"/>
          </a:xfrm>
        </p:spPr>
        <p:txBody>
          <a:bodyPr>
            <a:normAutofit/>
          </a:bodyPr>
          <a:lstStyle/>
          <a:p>
            <a:pPr>
              <a:buFont typeface="Arial" panose="020B0604020202020204" pitchFamily="34" charset="0"/>
              <a:buChar char="•"/>
            </a:pPr>
            <a:r>
              <a:rPr lang="en-US" sz="2800" dirty="0"/>
              <a:t>Bachelor’s Degree in Animal Nutrition, Animal Science, Biology, Chemistry, Zoology or other related major (required, before doctoral program acceptance)</a:t>
            </a:r>
          </a:p>
          <a:p>
            <a:pPr>
              <a:buFont typeface="Arial" panose="020B0604020202020204" pitchFamily="34" charset="0"/>
              <a:buChar char="•"/>
            </a:pPr>
            <a:r>
              <a:rPr lang="en-US" sz="2800" dirty="0"/>
              <a:t>Doctorate of Veterinary Medicine (required)</a:t>
            </a:r>
          </a:p>
          <a:p>
            <a:pPr>
              <a:buFont typeface="Arial" panose="020B0604020202020204" pitchFamily="34" charset="0"/>
              <a:buChar char="•"/>
            </a:pPr>
            <a:r>
              <a:rPr lang="en-US" sz="2800" dirty="0"/>
              <a:t>Certifications for Therapy, Ophthalmology, Anesthesiology, or Neurology can be considered (optional)</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8278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67005-C036-4C43-AE56-7AF4B2DADBE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Introduction</a:t>
            </a:r>
          </a:p>
        </p:txBody>
      </p:sp>
      <p:sp>
        <p:nvSpPr>
          <p:cNvPr id="4" name="Oval 3">
            <a:extLst>
              <a:ext uri="{FF2B5EF4-FFF2-40B4-BE49-F238E27FC236}">
                <a16:creationId xmlns:a16="http://schemas.microsoft.com/office/drawing/2014/main" id="{B0972C42-0C93-54CF-B937-17B7CA60895F}"/>
              </a:ext>
            </a:extLst>
          </p:cNvPr>
          <p:cNvSpPr/>
          <p:nvPr/>
        </p:nvSpPr>
        <p:spPr>
          <a:xfrm>
            <a:off x="310718" y="2024109"/>
            <a:ext cx="2778711" cy="2778710"/>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itle 2">
            <a:extLst>
              <a:ext uri="{FF2B5EF4-FFF2-40B4-BE49-F238E27FC236}">
                <a16:creationId xmlns:a16="http://schemas.microsoft.com/office/drawing/2014/main" id="{88A8F7D1-6CA4-4152-BBF7-5D3F23BC9692}"/>
              </a:ext>
            </a:extLst>
          </p:cNvPr>
          <p:cNvSpPr>
            <a:spLocks noGrp="1"/>
          </p:cNvSpPr>
          <p:nvPr>
            <p:ph type="title"/>
          </p:nvPr>
        </p:nvSpPr>
        <p:spPr>
          <a:xfrm>
            <a:off x="697916" y="2706992"/>
            <a:ext cx="2004314" cy="1496955"/>
          </a:xfrm>
        </p:spPr>
        <p:txBody>
          <a:bodyPr/>
          <a:lstStyle/>
          <a:p>
            <a:r>
              <a:rPr lang="en-US" dirty="0">
                <a:solidFill>
                  <a:schemeClr val="accent6"/>
                </a:solidFill>
              </a:rPr>
              <a:t>Part </a:t>
            </a:r>
            <a:br>
              <a:rPr lang="en-US" dirty="0">
                <a:solidFill>
                  <a:schemeClr val="accent6"/>
                </a:solidFill>
              </a:rPr>
            </a:br>
            <a:r>
              <a:rPr lang="en-US" dirty="0">
                <a:solidFill>
                  <a:schemeClr val="accent6"/>
                </a:solidFill>
              </a:rPr>
              <a:t>1</a:t>
            </a:r>
          </a:p>
        </p:txBody>
      </p:sp>
    </p:spTree>
    <p:extLst>
      <p:ext uri="{BB962C8B-B14F-4D97-AF65-F5344CB8AC3E}">
        <p14:creationId xmlns:p14="http://schemas.microsoft.com/office/powerpoint/2010/main" val="2294531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7C9E79E8-3F9C-4993-9778-6D69D40D292A}"/>
              </a:ext>
            </a:extLst>
          </p:cNvPr>
          <p:cNvSpPr txBox="1">
            <a:spLocks/>
          </p:cNvSpPr>
          <p:nvPr/>
        </p:nvSpPr>
        <p:spPr>
          <a:xfrm>
            <a:off x="1952953" y="458465"/>
            <a:ext cx="8977207" cy="6817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b="1" dirty="0">
                <a:effectLst>
                  <a:outerShdw blurRad="38100" dist="38100" dir="2700000" algn="tl">
                    <a:srgbClr val="000000">
                      <a:alpha val="43137"/>
                    </a:srgbClr>
                  </a:outerShdw>
                </a:effectLst>
              </a:rPr>
              <a:t>Closure</a:t>
            </a:r>
          </a:p>
        </p:txBody>
      </p:sp>
      <p:sp>
        <p:nvSpPr>
          <p:cNvPr id="13" name="Text Placeholder 4">
            <a:extLst>
              <a:ext uri="{FF2B5EF4-FFF2-40B4-BE49-F238E27FC236}">
                <a16:creationId xmlns:a16="http://schemas.microsoft.com/office/drawing/2014/main" id="{72B0C794-F281-4FCB-803C-E55DC0246DD1}"/>
              </a:ext>
            </a:extLst>
          </p:cNvPr>
          <p:cNvSpPr txBox="1">
            <a:spLocks/>
          </p:cNvSpPr>
          <p:nvPr/>
        </p:nvSpPr>
        <p:spPr>
          <a:xfrm>
            <a:off x="2090057" y="1740394"/>
            <a:ext cx="9658970" cy="489263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kern="1400" dirty="0">
                <a:ln>
                  <a:noFill/>
                </a:ln>
                <a:solidFill>
                  <a:srgbClr val="000000"/>
                </a:solidFill>
                <a:effectLst/>
              </a:rPr>
              <a:t>Dairy farmers </a:t>
            </a:r>
            <a:r>
              <a:rPr lang="en-US" kern="1400" dirty="0">
                <a:solidFill>
                  <a:srgbClr val="000000"/>
                </a:solidFill>
              </a:rPr>
              <a:t>depend on veterinarians to help them take care of their cows. </a:t>
            </a:r>
          </a:p>
          <a:p>
            <a:r>
              <a:rPr lang="en-US" kern="1400" dirty="0">
                <a:solidFill>
                  <a:srgbClr val="000000"/>
                </a:solidFill>
              </a:rPr>
              <a:t>Tell us one way that veterinarians help dairy cows. </a:t>
            </a:r>
          </a:p>
          <a:p>
            <a:r>
              <a:rPr lang="en-US" kern="1400" dirty="0">
                <a:solidFill>
                  <a:srgbClr val="000000"/>
                </a:solidFill>
              </a:rPr>
              <a:t>Are you interested in being a veterinarian when you grow up?</a:t>
            </a:r>
            <a:endParaRPr lang="en-US" kern="1400" dirty="0">
              <a:ln>
                <a:noFill/>
              </a:ln>
              <a:solidFill>
                <a:srgbClr val="000000"/>
              </a:solidFill>
              <a:effectLst/>
            </a:endParaRPr>
          </a:p>
        </p:txBody>
      </p:sp>
      <p:sp>
        <p:nvSpPr>
          <p:cNvPr id="7" name="Oval 6">
            <a:extLst>
              <a:ext uri="{FF2B5EF4-FFF2-40B4-BE49-F238E27FC236}">
                <a16:creationId xmlns:a16="http://schemas.microsoft.com/office/drawing/2014/main" id="{63806829-F9E0-27F0-14CA-0B4244FFCAF2}"/>
              </a:ext>
            </a:extLst>
          </p:cNvPr>
          <p:cNvSpPr/>
          <p:nvPr/>
        </p:nvSpPr>
        <p:spPr>
          <a:xfrm>
            <a:off x="195309" y="4953739"/>
            <a:ext cx="1677880" cy="1740023"/>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3">
            <a:extLst>
              <a:ext uri="{FF2B5EF4-FFF2-40B4-BE49-F238E27FC236}">
                <a16:creationId xmlns:a16="http://schemas.microsoft.com/office/drawing/2014/main" id="{CB77F0EC-B900-59CF-65D5-EDAE76F6509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9442" y="5346397"/>
            <a:ext cx="1748254" cy="8324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30122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67005-C036-4C43-AE56-7AF4B2DADBE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Activity</a:t>
            </a:r>
          </a:p>
        </p:txBody>
      </p:sp>
      <p:sp>
        <p:nvSpPr>
          <p:cNvPr id="4" name="Oval 3">
            <a:extLst>
              <a:ext uri="{FF2B5EF4-FFF2-40B4-BE49-F238E27FC236}">
                <a16:creationId xmlns:a16="http://schemas.microsoft.com/office/drawing/2014/main" id="{B0972C42-0C93-54CF-B937-17B7CA60895F}"/>
              </a:ext>
            </a:extLst>
          </p:cNvPr>
          <p:cNvSpPr/>
          <p:nvPr/>
        </p:nvSpPr>
        <p:spPr>
          <a:xfrm>
            <a:off x="310718" y="2024109"/>
            <a:ext cx="2778711" cy="2778710"/>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itle 2">
            <a:extLst>
              <a:ext uri="{FF2B5EF4-FFF2-40B4-BE49-F238E27FC236}">
                <a16:creationId xmlns:a16="http://schemas.microsoft.com/office/drawing/2014/main" id="{88A8F7D1-6CA4-4152-BBF7-5D3F23BC9692}"/>
              </a:ext>
            </a:extLst>
          </p:cNvPr>
          <p:cNvSpPr>
            <a:spLocks noGrp="1"/>
          </p:cNvSpPr>
          <p:nvPr>
            <p:ph type="title"/>
          </p:nvPr>
        </p:nvSpPr>
        <p:spPr>
          <a:xfrm>
            <a:off x="697916" y="2706992"/>
            <a:ext cx="2004314" cy="1496955"/>
          </a:xfrm>
        </p:spPr>
        <p:txBody>
          <a:bodyPr/>
          <a:lstStyle/>
          <a:p>
            <a:r>
              <a:rPr lang="en-US" dirty="0">
                <a:solidFill>
                  <a:schemeClr val="accent6"/>
                </a:solidFill>
              </a:rPr>
              <a:t>Part </a:t>
            </a:r>
            <a:br>
              <a:rPr lang="en-US" dirty="0">
                <a:solidFill>
                  <a:schemeClr val="accent6"/>
                </a:solidFill>
              </a:rPr>
            </a:br>
            <a:r>
              <a:rPr lang="en-US" dirty="0">
                <a:solidFill>
                  <a:schemeClr val="accent6"/>
                </a:solidFill>
              </a:rPr>
              <a:t>4</a:t>
            </a:r>
          </a:p>
        </p:txBody>
      </p:sp>
    </p:spTree>
    <p:extLst>
      <p:ext uri="{BB962C8B-B14F-4D97-AF65-F5344CB8AC3E}">
        <p14:creationId xmlns:p14="http://schemas.microsoft.com/office/powerpoint/2010/main" val="179287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Introduction </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normAutofit/>
          </a:bodyPr>
          <a:lstStyle/>
          <a:p>
            <a:pPr marL="0" indent="0">
              <a:buNone/>
            </a:pPr>
            <a:r>
              <a:rPr lang="en-US" altLang="en-US" sz="2800" dirty="0"/>
              <a:t>Today we discussed </a:t>
            </a:r>
            <a:r>
              <a:rPr lang="en-US" sz="2800" kern="1400" dirty="0">
                <a:solidFill>
                  <a:srgbClr val="000000"/>
                </a:solidFill>
              </a:rPr>
              <a:t>the important job dairy farmers do everyday to take care of their cows. They work with many people to take good care of their animals, so we have milk to keep us healthy. Let’s complete a fun activity to see what you learned.</a:t>
            </a:r>
            <a:endParaRPr lang="en-US" sz="2800" kern="1400" dirty="0">
              <a:ln>
                <a:noFill/>
              </a:ln>
              <a:solidFill>
                <a:srgbClr val="000000"/>
              </a:solidFill>
              <a:effectLst/>
            </a:endParaRP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777600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Activity</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normAutofit/>
          </a:bodyPr>
          <a:lstStyle/>
          <a:p>
            <a:pPr marL="0" indent="0">
              <a:buNone/>
            </a:pPr>
            <a:r>
              <a:rPr lang="en-US" altLang="en-US" sz="2800" dirty="0"/>
              <a:t>Take some time to complete this activity.</a:t>
            </a:r>
            <a:endParaRPr lang="en-US" sz="2800" kern="1400" dirty="0">
              <a:ln>
                <a:noFill/>
              </a:ln>
              <a:solidFill>
                <a:srgbClr val="000000"/>
              </a:solidFill>
              <a:effectLst/>
            </a:endParaRP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8742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7C9E79E8-3F9C-4993-9778-6D69D40D292A}"/>
              </a:ext>
            </a:extLst>
          </p:cNvPr>
          <p:cNvSpPr txBox="1">
            <a:spLocks/>
          </p:cNvSpPr>
          <p:nvPr/>
        </p:nvSpPr>
        <p:spPr>
          <a:xfrm>
            <a:off x="1952953" y="458465"/>
            <a:ext cx="8977207" cy="6817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b="1" dirty="0">
                <a:effectLst>
                  <a:outerShdw blurRad="38100" dist="38100" dir="2700000" algn="tl">
                    <a:srgbClr val="000000">
                      <a:alpha val="43137"/>
                    </a:srgbClr>
                  </a:outerShdw>
                </a:effectLst>
              </a:rPr>
              <a:t>Lesson Closure</a:t>
            </a:r>
          </a:p>
        </p:txBody>
      </p:sp>
      <p:sp>
        <p:nvSpPr>
          <p:cNvPr id="13" name="Text Placeholder 4">
            <a:extLst>
              <a:ext uri="{FF2B5EF4-FFF2-40B4-BE49-F238E27FC236}">
                <a16:creationId xmlns:a16="http://schemas.microsoft.com/office/drawing/2014/main" id="{72B0C794-F281-4FCB-803C-E55DC0246DD1}"/>
              </a:ext>
            </a:extLst>
          </p:cNvPr>
          <p:cNvSpPr txBox="1">
            <a:spLocks/>
          </p:cNvSpPr>
          <p:nvPr/>
        </p:nvSpPr>
        <p:spPr>
          <a:xfrm>
            <a:off x="2090057" y="1740394"/>
            <a:ext cx="9658970" cy="489263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effectLst/>
                <a:latin typeface="Calibri" panose="020F0502020204030204" pitchFamily="34" charset="0"/>
                <a:ea typeface="Calibri" panose="020F0502020204030204" pitchFamily="34" charset="0"/>
              </a:rPr>
              <a:t>Today you learned about what dairy farmers do every day to take care of their cows and that they work with many people to take good care of their animals, so we have milk to keep us healthy. Tell us one person farmers work with and what that person does to help the farmer and his or her cows.</a:t>
            </a:r>
            <a:endParaRPr lang="en-US" sz="4000" kern="1400" dirty="0">
              <a:ln>
                <a:noFill/>
              </a:ln>
              <a:solidFill>
                <a:srgbClr val="000000"/>
              </a:solidFill>
              <a:effectLst/>
            </a:endParaRPr>
          </a:p>
        </p:txBody>
      </p:sp>
      <p:sp>
        <p:nvSpPr>
          <p:cNvPr id="7" name="Oval 6">
            <a:extLst>
              <a:ext uri="{FF2B5EF4-FFF2-40B4-BE49-F238E27FC236}">
                <a16:creationId xmlns:a16="http://schemas.microsoft.com/office/drawing/2014/main" id="{63806829-F9E0-27F0-14CA-0B4244FFCAF2}"/>
              </a:ext>
            </a:extLst>
          </p:cNvPr>
          <p:cNvSpPr/>
          <p:nvPr/>
        </p:nvSpPr>
        <p:spPr>
          <a:xfrm>
            <a:off x="195309" y="4953739"/>
            <a:ext cx="1677880" cy="1740023"/>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3">
            <a:extLst>
              <a:ext uri="{FF2B5EF4-FFF2-40B4-BE49-F238E27FC236}">
                <a16:creationId xmlns:a16="http://schemas.microsoft.com/office/drawing/2014/main" id="{CB77F0EC-B900-59CF-65D5-EDAE76F6509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9442" y="5346397"/>
            <a:ext cx="1748254" cy="83246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37338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009C6E1-FE58-43DC-AD45-CDAB6C698AC6}"/>
              </a:ext>
            </a:extLst>
          </p:cNvPr>
          <p:cNvSpPr>
            <a:spLocks noGrp="1"/>
          </p:cNvSpPr>
          <p:nvPr>
            <p:ph type="ctrTitle"/>
          </p:nvPr>
        </p:nvSpPr>
        <p:spPr>
          <a:xfrm>
            <a:off x="687369" y="3689256"/>
            <a:ext cx="10812543" cy="2758256"/>
          </a:xfrm>
        </p:spPr>
        <p:txBody>
          <a:bodyPr anchor="b">
            <a:normAutofit fontScale="90000"/>
          </a:bodyPr>
          <a:lstStyle/>
          <a:p>
            <a:r>
              <a:rPr lang="en-US" sz="5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Brittany Snyder</a:t>
            </a:r>
            <a:br>
              <a:rPr lang="en-US" sz="5400" b="1"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900" b="1" dirty="0">
                <a:solidFill>
                  <a:srgbClr val="FFFFFF"/>
                </a:solidFill>
                <a:effectLst>
                  <a:outerShdw blurRad="38100" dist="38100" dir="2700000" algn="tl">
                    <a:srgbClr val="000000">
                      <a:alpha val="43137"/>
                    </a:srgbClr>
                  </a:outerShdw>
                </a:effectLst>
              </a:rPr>
              <a:t>Call: 717-788-0297</a:t>
            </a:r>
            <a:br>
              <a:rPr lang="en-US" sz="5400" b="1" dirty="0">
                <a:solidFill>
                  <a:srgbClr val="FFFFFF"/>
                </a:solidFill>
                <a:effectLst>
                  <a:outerShdw blurRad="38100" dist="38100" dir="2700000" algn="tl">
                    <a:srgbClr val="000000">
                      <a:alpha val="43137"/>
                    </a:srgbClr>
                  </a:outerShdw>
                </a:effectLst>
              </a:rPr>
            </a:br>
            <a:r>
              <a:rPr lang="en-US" sz="4900" b="1" dirty="0">
                <a:solidFill>
                  <a:srgbClr val="FFFFFF"/>
                </a:solidFill>
                <a:effectLst>
                  <a:outerShdw blurRad="38100" dist="38100" dir="2700000" algn="tl">
                    <a:srgbClr val="000000">
                      <a:alpha val="43137"/>
                    </a:srgbClr>
                  </a:outerShdw>
                </a:effectLst>
              </a:rPr>
              <a:t>Email: bsnyder@centerfordairyexcellence.org</a:t>
            </a:r>
            <a:br>
              <a:rPr lang="en-US" sz="4900" b="1" dirty="0">
                <a:solidFill>
                  <a:srgbClr val="FFFFFF"/>
                </a:solidFill>
                <a:effectLst>
                  <a:outerShdw blurRad="38100" dist="38100" dir="2700000" algn="tl">
                    <a:srgbClr val="000000">
                      <a:alpha val="43137"/>
                    </a:srgbClr>
                  </a:outerShdw>
                </a:effectLst>
              </a:rPr>
            </a:br>
            <a:endParaRPr lang="en-US" sz="5400" b="1" dirty="0">
              <a:solidFill>
                <a:srgbClr val="FFFFFF"/>
              </a:solidFill>
              <a:effectLst>
                <a:outerShdw blurRad="38100" dist="38100" dir="2700000" algn="tl">
                  <a:srgbClr val="000000">
                    <a:alpha val="43137"/>
                  </a:srgbClr>
                </a:outerShdw>
              </a:effectLst>
            </a:endParaRPr>
          </a:p>
        </p:txBody>
      </p:sp>
      <p:sp>
        <p:nvSpPr>
          <p:cNvPr id="10" name="Oval 9">
            <a:extLst>
              <a:ext uri="{FF2B5EF4-FFF2-40B4-BE49-F238E27FC236}">
                <a16:creationId xmlns:a16="http://schemas.microsoft.com/office/drawing/2014/main" id="{10D4A197-70C9-440C-BFFB-3B92F32B1325}"/>
              </a:ext>
            </a:extLst>
          </p:cNvPr>
          <p:cNvSpPr/>
          <p:nvPr/>
        </p:nvSpPr>
        <p:spPr>
          <a:xfrm>
            <a:off x="4716872" y="441436"/>
            <a:ext cx="2758256" cy="275825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2D4F76E-5C15-46E1-978C-DCE0EBC871E7}"/>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729507" y="469441"/>
            <a:ext cx="2728269" cy="2715372"/>
          </a:xfrm>
          <a:prstGeom prst="flowChartConnector">
            <a:avLst/>
          </a:prstGeom>
        </p:spPr>
      </p:pic>
    </p:spTree>
    <p:extLst>
      <p:ext uri="{BB962C8B-B14F-4D97-AF65-F5344CB8AC3E}">
        <p14:creationId xmlns:p14="http://schemas.microsoft.com/office/powerpoint/2010/main" val="689738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Introduction </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764711"/>
            <a:ext cx="9167287" cy="4884522"/>
          </a:xfrm>
        </p:spPr>
        <p:txBody>
          <a:bodyPr/>
          <a:lstStyle/>
          <a:p>
            <a:pPr marL="0" marR="0" indent="0" algn="l">
              <a:lnSpc>
                <a:spcPct val="119000"/>
              </a:lnSpc>
              <a:spcBef>
                <a:spcPts val="0"/>
              </a:spcBef>
              <a:spcAft>
                <a:spcPts val="0"/>
              </a:spcAft>
              <a:buNone/>
            </a:pPr>
            <a:r>
              <a:rPr lang="en-US" sz="3200" kern="1400" dirty="0">
                <a:solidFill>
                  <a:srgbClr val="000000"/>
                </a:solidFill>
              </a:rPr>
              <a:t>Dairy farming is a way of life to over 40,000 farm families in the United States. </a:t>
            </a:r>
          </a:p>
          <a:p>
            <a:pPr marL="0" marR="0" indent="0" algn="l">
              <a:lnSpc>
                <a:spcPct val="119000"/>
              </a:lnSpc>
              <a:spcBef>
                <a:spcPts val="0"/>
              </a:spcBef>
              <a:spcAft>
                <a:spcPts val="0"/>
              </a:spcAft>
              <a:buNone/>
            </a:pPr>
            <a:endParaRPr lang="en-US" sz="3200" kern="1400" dirty="0">
              <a:solidFill>
                <a:srgbClr val="000000"/>
              </a:solidFill>
            </a:endParaRPr>
          </a:p>
          <a:p>
            <a:pPr marL="0" marR="0" indent="0" algn="l">
              <a:lnSpc>
                <a:spcPct val="119000"/>
              </a:lnSpc>
              <a:spcBef>
                <a:spcPts val="0"/>
              </a:spcBef>
              <a:spcAft>
                <a:spcPts val="0"/>
              </a:spcAft>
              <a:buNone/>
            </a:pPr>
            <a:r>
              <a:rPr lang="en-US" sz="3200" kern="1400" dirty="0">
                <a:solidFill>
                  <a:srgbClr val="000000"/>
                </a:solidFill>
              </a:rPr>
              <a:t>Dairy farmers have a very important job to do. </a:t>
            </a:r>
          </a:p>
          <a:p>
            <a:pPr marL="0" marR="0" indent="0" algn="l">
              <a:lnSpc>
                <a:spcPct val="119000"/>
              </a:lnSpc>
              <a:spcBef>
                <a:spcPts val="0"/>
              </a:spcBef>
              <a:spcAft>
                <a:spcPts val="0"/>
              </a:spcAft>
              <a:buNone/>
            </a:pPr>
            <a:endParaRPr lang="en-US" sz="3200" kern="1400" dirty="0">
              <a:solidFill>
                <a:srgbClr val="000000"/>
              </a:solidFill>
            </a:endParaRPr>
          </a:p>
          <a:p>
            <a:pPr marL="0" marR="0" indent="0" algn="l">
              <a:lnSpc>
                <a:spcPct val="119000"/>
              </a:lnSpc>
              <a:spcBef>
                <a:spcPts val="0"/>
              </a:spcBef>
              <a:spcAft>
                <a:spcPts val="0"/>
              </a:spcAft>
              <a:buNone/>
            </a:pPr>
            <a:r>
              <a:rPr lang="en-US" sz="3200" kern="1400" dirty="0">
                <a:solidFill>
                  <a:srgbClr val="000000"/>
                </a:solidFill>
              </a:rPr>
              <a:t>They work with many people to take good care of their animals. We depend on those animals to produce milk to keep us healthy.</a:t>
            </a:r>
            <a:endParaRPr lang="en-US" sz="3200" kern="1400" dirty="0">
              <a:ln>
                <a:noFill/>
              </a:ln>
              <a:solidFill>
                <a:srgbClr val="000000"/>
              </a:solidFill>
              <a:effectLst/>
            </a:endParaRPr>
          </a:p>
          <a:p>
            <a:endParaRPr lang="en-US" dirty="0"/>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5601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Learning Objectives</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normAutofit/>
          </a:bodyPr>
          <a:lstStyle/>
          <a:p>
            <a:r>
              <a:rPr lang="en-US" sz="2800" kern="1400" dirty="0">
                <a:ln>
                  <a:noFill/>
                </a:ln>
                <a:solidFill>
                  <a:srgbClr val="000000"/>
                </a:solidFill>
                <a:effectLst/>
              </a:rPr>
              <a:t>Students will list at least three ways farmers care for their cows.</a:t>
            </a:r>
          </a:p>
          <a:p>
            <a:r>
              <a:rPr lang="en-US" sz="2800" b="0" kern="0" dirty="0">
                <a:effectLst/>
                <a:ea typeface="Calibri" panose="020F0502020204030204" pitchFamily="34" charset="0"/>
                <a:cs typeface="Times New Roman" panose="02020603050405020304" pitchFamily="18" charset="0"/>
              </a:rPr>
              <a:t>Students will name people who help the dairy farmer care for their animals.</a:t>
            </a:r>
            <a:endParaRPr lang="en-US" sz="2800" b="1" kern="0" dirty="0">
              <a:ea typeface="Calibri" panose="020F0502020204030204" pitchFamily="34" charset="0"/>
              <a:cs typeface="Times New Roman" panose="02020603050405020304" pitchFamily="18" charset="0"/>
            </a:endParaRPr>
          </a:p>
          <a:p>
            <a:r>
              <a:rPr lang="en-US" sz="2800" b="0" kern="0" dirty="0">
                <a:effectLst/>
                <a:ea typeface="Calibri" panose="020F0502020204030204" pitchFamily="34" charset="0"/>
                <a:cs typeface="Times New Roman" panose="02020603050405020304" pitchFamily="18" charset="0"/>
              </a:rPr>
              <a:t>Students will list the skills, education, and responsibilities of being a veterinarian</a:t>
            </a:r>
            <a:r>
              <a:rPr lang="en-US" sz="2800" kern="1400" dirty="0">
                <a:ln>
                  <a:noFill/>
                </a:ln>
                <a:solidFill>
                  <a:srgbClr val="000000"/>
                </a:solidFill>
                <a:effectLst/>
              </a:rPr>
              <a:t>.</a:t>
            </a:r>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4192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Essential Vocabulary</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621273"/>
            <a:ext cx="9167287" cy="5039503"/>
          </a:xfrm>
        </p:spPr>
        <p:txBody>
          <a:bodyPr>
            <a:normAutofit fontScale="77500" lnSpcReduction="20000"/>
          </a:bodyPr>
          <a:lstStyle/>
          <a:p>
            <a:pPr>
              <a:lnSpc>
                <a:spcPct val="120000"/>
              </a:lnSpc>
            </a:pPr>
            <a:r>
              <a:rPr lang="en-US" sz="2800" b="1" u="sng" dirty="0"/>
              <a:t>Bulk Tank</a:t>
            </a:r>
            <a:r>
              <a:rPr lang="en-US" sz="2800" dirty="0"/>
              <a:t> – a special container used to cool and store milk on the dairy farm until it is picked up to be processed</a:t>
            </a:r>
            <a:endParaRPr lang="en-US" sz="2800" b="1" u="sng" dirty="0"/>
          </a:p>
          <a:p>
            <a:pPr>
              <a:lnSpc>
                <a:spcPct val="120000"/>
              </a:lnSpc>
            </a:pPr>
            <a:r>
              <a:rPr lang="en-US" sz="2800" b="1" u="sng" dirty="0"/>
              <a:t>Bull</a:t>
            </a:r>
            <a:r>
              <a:rPr lang="en-US" sz="2800" dirty="0"/>
              <a:t> – a male calf or cow</a:t>
            </a:r>
          </a:p>
          <a:p>
            <a:pPr>
              <a:lnSpc>
                <a:spcPct val="120000"/>
              </a:lnSpc>
            </a:pPr>
            <a:r>
              <a:rPr lang="en-US" sz="2800" b="1" u="sng" dirty="0"/>
              <a:t>Calf</a:t>
            </a:r>
            <a:r>
              <a:rPr lang="en-US" sz="2800" dirty="0"/>
              <a:t> – a baby cow </a:t>
            </a:r>
          </a:p>
          <a:p>
            <a:pPr>
              <a:lnSpc>
                <a:spcPct val="120000"/>
              </a:lnSpc>
            </a:pPr>
            <a:r>
              <a:rPr lang="en-US" sz="2800" b="1" u="sng" dirty="0"/>
              <a:t>Cud</a:t>
            </a:r>
            <a:r>
              <a:rPr lang="en-US" sz="2800" dirty="0"/>
              <a:t> – something produced after a cow eats her food</a:t>
            </a:r>
            <a:endParaRPr lang="en-US" sz="2800" b="1" u="sng" dirty="0"/>
          </a:p>
          <a:p>
            <a:pPr>
              <a:lnSpc>
                <a:spcPct val="120000"/>
              </a:lnSpc>
            </a:pPr>
            <a:r>
              <a:rPr lang="en-US" sz="2800" b="1" u="sng" dirty="0"/>
              <a:t>Dairy Cow</a:t>
            </a:r>
            <a:r>
              <a:rPr lang="en-US" sz="2800" dirty="0"/>
              <a:t> – a farm animal who is female and produces milk for us to drink </a:t>
            </a:r>
          </a:p>
          <a:p>
            <a:pPr>
              <a:lnSpc>
                <a:spcPct val="120000"/>
              </a:lnSpc>
            </a:pPr>
            <a:r>
              <a:rPr lang="en-US" sz="2800" b="1" u="sng" dirty="0"/>
              <a:t>Heifer</a:t>
            </a:r>
            <a:r>
              <a:rPr lang="en-US" sz="2800" dirty="0"/>
              <a:t> – a female calf or teen-aged cow</a:t>
            </a:r>
          </a:p>
          <a:p>
            <a:pPr>
              <a:lnSpc>
                <a:spcPct val="120000"/>
              </a:lnSpc>
            </a:pPr>
            <a:r>
              <a:rPr lang="en-US" sz="2800" b="1" u="sng" dirty="0"/>
              <a:t>Milker</a:t>
            </a:r>
            <a:r>
              <a:rPr lang="en-US" sz="2800" dirty="0"/>
              <a:t> – the unit that removes the milk from the cow’s udder</a:t>
            </a:r>
            <a:endParaRPr lang="en-US" sz="2800" b="1" u="sng" dirty="0"/>
          </a:p>
          <a:p>
            <a:pPr>
              <a:lnSpc>
                <a:spcPct val="120000"/>
              </a:lnSpc>
            </a:pPr>
            <a:r>
              <a:rPr lang="en-US" sz="2800" b="1" u="sng" dirty="0"/>
              <a:t>Total Mixed Ration</a:t>
            </a:r>
            <a:r>
              <a:rPr lang="en-US" sz="2800" b="1" dirty="0"/>
              <a:t> </a:t>
            </a:r>
            <a:r>
              <a:rPr lang="en-US" sz="2800" dirty="0"/>
              <a:t>– the special mix of feed that a cow eats to meet her specific dietary needs</a:t>
            </a:r>
          </a:p>
          <a:p>
            <a:pPr>
              <a:lnSpc>
                <a:spcPct val="120000"/>
              </a:lnSpc>
            </a:pPr>
            <a:r>
              <a:rPr lang="en-US" sz="2800" b="1" u="sng" dirty="0"/>
              <a:t>Udder</a:t>
            </a:r>
            <a:r>
              <a:rPr lang="en-US" sz="2800" dirty="0"/>
              <a:t> – the part of a cow’s body which produces and stores milk</a:t>
            </a:r>
            <a:endParaRPr lang="en-US" sz="2800" b="1" u="sng" dirty="0"/>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17837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Careers with Meanings</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a:xfrm>
            <a:off x="2676780" y="1987420"/>
            <a:ext cx="9167287" cy="4518375"/>
          </a:xfrm>
        </p:spPr>
        <p:txBody>
          <a:bodyPr>
            <a:normAutofit/>
          </a:bodyPr>
          <a:lstStyle/>
          <a:p>
            <a:r>
              <a:rPr lang="en-US" sz="2800" b="1" u="sng" dirty="0"/>
              <a:t>Dairy Farmer</a:t>
            </a:r>
            <a:r>
              <a:rPr lang="en-US" sz="2800" dirty="0"/>
              <a:t> – a person who takes care of cows and provides milk for us to drink</a:t>
            </a:r>
          </a:p>
          <a:p>
            <a:r>
              <a:rPr lang="en-US" sz="2800" b="1" u="sng" dirty="0"/>
              <a:t>Herd Manager (i.e. Herdsman)</a:t>
            </a:r>
            <a:r>
              <a:rPr lang="en-US" sz="2800" dirty="0"/>
              <a:t> – a farm employee who has special training in cow health</a:t>
            </a:r>
          </a:p>
          <a:p>
            <a:r>
              <a:rPr lang="en-US" sz="2800" b="1" u="sng" dirty="0"/>
              <a:t>Nutritionist</a:t>
            </a:r>
            <a:r>
              <a:rPr lang="en-US" sz="2800" dirty="0"/>
              <a:t> – someone who has special training in balancing a mixture of feed to keep cows healthy</a:t>
            </a:r>
            <a:endParaRPr lang="en-US" sz="2800" b="1" u="sng" dirty="0"/>
          </a:p>
          <a:p>
            <a:r>
              <a:rPr lang="en-US" sz="2800" b="1" u="sng" dirty="0"/>
              <a:t>Veterinarian</a:t>
            </a:r>
            <a:r>
              <a:rPr lang="en-US" sz="2800" dirty="0"/>
              <a:t> - an animal doctor who gives regular medical care to the animals</a:t>
            </a:r>
            <a:endParaRPr lang="en-US" sz="2800" b="1" u="sng" dirty="0"/>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80905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Activating Strategy</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lstStyle/>
          <a:p>
            <a:pPr marL="0" indent="0">
              <a:buNone/>
            </a:pPr>
            <a:r>
              <a:rPr lang="en-US" sz="3600" dirty="0">
                <a:solidFill>
                  <a:prstClr val="black">
                    <a:lumMod val="75000"/>
                    <a:lumOff val="25000"/>
                  </a:prstClr>
                </a:solidFill>
              </a:rPr>
              <a:t>Let’s discover how the health and care of </a:t>
            </a:r>
            <a:r>
              <a:rPr lang="en-US" dirty="0">
                <a:solidFill>
                  <a:prstClr val="black">
                    <a:lumMod val="75000"/>
                    <a:lumOff val="25000"/>
                  </a:prstClr>
                </a:solidFill>
              </a:rPr>
              <a:t>dairy cows are important to the farmer </a:t>
            </a:r>
            <a:r>
              <a:rPr lang="en-US" sz="3600" dirty="0">
                <a:solidFill>
                  <a:prstClr val="black">
                    <a:lumMod val="75000"/>
                    <a:lumOff val="25000"/>
                  </a:prstClr>
                </a:solidFill>
              </a:rPr>
              <a:t>by watching the video, </a:t>
            </a:r>
            <a:r>
              <a:rPr lang="en-US" sz="3600" b="1" dirty="0">
                <a:solidFill>
                  <a:srgbClr val="92D050"/>
                </a:solidFill>
                <a:hlinkClick r:id="rId2">
                  <a:extLst>
                    <a:ext uri="{A12FA001-AC4F-418D-AE19-62706E023703}">
                      <ahyp:hlinkClr xmlns:ahyp="http://schemas.microsoft.com/office/drawing/2018/hyperlinkcolor" val="tx"/>
                    </a:ext>
                  </a:extLst>
                </a:hlinkClick>
              </a:rPr>
              <a:t>Discover Dairy and Animal Care</a:t>
            </a:r>
            <a:r>
              <a:rPr lang="en-US" sz="3600" b="1" dirty="0"/>
              <a:t>.</a:t>
            </a:r>
            <a:endParaRPr lang="en-US" sz="3600" b="1" dirty="0">
              <a:solidFill>
                <a:schemeClr val="accent6"/>
              </a:solidFill>
            </a:endParaRPr>
          </a:p>
          <a:p>
            <a:pPr marL="0" indent="0">
              <a:buNone/>
            </a:pPr>
            <a:endParaRPr lang="en-US" dirty="0"/>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5">
            <a:hlinkClick r:id="rId2"/>
            <a:extLst>
              <a:ext uri="{FF2B5EF4-FFF2-40B4-BE49-F238E27FC236}">
                <a16:creationId xmlns:a16="http://schemas.microsoft.com/office/drawing/2014/main" id="{E775BBF2-FEE5-2CA8-91AB-C55F94737DDA}"/>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5150085" y="3988394"/>
            <a:ext cx="3674318" cy="242478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297812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67005-C036-4C43-AE56-7AF4B2DADBE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Main Areas of Cow Care</a:t>
            </a:r>
          </a:p>
        </p:txBody>
      </p:sp>
      <p:sp>
        <p:nvSpPr>
          <p:cNvPr id="4" name="Oval 3">
            <a:extLst>
              <a:ext uri="{FF2B5EF4-FFF2-40B4-BE49-F238E27FC236}">
                <a16:creationId xmlns:a16="http://schemas.microsoft.com/office/drawing/2014/main" id="{B0972C42-0C93-54CF-B937-17B7CA60895F}"/>
              </a:ext>
            </a:extLst>
          </p:cNvPr>
          <p:cNvSpPr/>
          <p:nvPr/>
        </p:nvSpPr>
        <p:spPr>
          <a:xfrm>
            <a:off x="310718" y="2024109"/>
            <a:ext cx="2778711" cy="2778710"/>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itle 2">
            <a:extLst>
              <a:ext uri="{FF2B5EF4-FFF2-40B4-BE49-F238E27FC236}">
                <a16:creationId xmlns:a16="http://schemas.microsoft.com/office/drawing/2014/main" id="{88A8F7D1-6CA4-4152-BBF7-5D3F23BC9692}"/>
              </a:ext>
            </a:extLst>
          </p:cNvPr>
          <p:cNvSpPr>
            <a:spLocks noGrp="1"/>
          </p:cNvSpPr>
          <p:nvPr>
            <p:ph type="title"/>
          </p:nvPr>
        </p:nvSpPr>
        <p:spPr>
          <a:xfrm>
            <a:off x="697916" y="2706992"/>
            <a:ext cx="2004314" cy="1496955"/>
          </a:xfrm>
        </p:spPr>
        <p:txBody>
          <a:bodyPr/>
          <a:lstStyle/>
          <a:p>
            <a:r>
              <a:rPr lang="en-US" dirty="0">
                <a:solidFill>
                  <a:schemeClr val="accent6"/>
                </a:solidFill>
              </a:rPr>
              <a:t>Part </a:t>
            </a:r>
            <a:br>
              <a:rPr lang="en-US" dirty="0">
                <a:solidFill>
                  <a:schemeClr val="accent6"/>
                </a:solidFill>
              </a:rPr>
            </a:br>
            <a:r>
              <a:rPr lang="en-US" dirty="0">
                <a:solidFill>
                  <a:schemeClr val="accent6"/>
                </a:solidFill>
              </a:rPr>
              <a:t>2</a:t>
            </a:r>
          </a:p>
        </p:txBody>
      </p:sp>
    </p:spTree>
    <p:extLst>
      <p:ext uri="{BB962C8B-B14F-4D97-AF65-F5344CB8AC3E}">
        <p14:creationId xmlns:p14="http://schemas.microsoft.com/office/powerpoint/2010/main" val="42945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18D2041-AFD0-4DE7-BF26-FB87F3A13EF6}"/>
              </a:ext>
            </a:extLst>
          </p:cNvPr>
          <p:cNvSpPr>
            <a:spLocks noGrp="1"/>
          </p:cNvSpPr>
          <p:nvPr>
            <p:ph type="body" sz="quarter" idx="14"/>
          </p:nvPr>
        </p:nvSpPr>
        <p:spPr/>
        <p:txBody>
          <a:bodyPr>
            <a:normAutofit lnSpcReduction="10000"/>
          </a:bodyPr>
          <a:lstStyle/>
          <a:p>
            <a:r>
              <a:rPr lang="en-US" dirty="0"/>
              <a:t>Introduction </a:t>
            </a:r>
          </a:p>
        </p:txBody>
      </p:sp>
      <p:sp>
        <p:nvSpPr>
          <p:cNvPr id="3" name="Content Placeholder 2">
            <a:extLst>
              <a:ext uri="{FF2B5EF4-FFF2-40B4-BE49-F238E27FC236}">
                <a16:creationId xmlns:a16="http://schemas.microsoft.com/office/drawing/2014/main" id="{5002B2D2-7F72-3D15-465B-AA9CB5E31BFE}"/>
              </a:ext>
            </a:extLst>
          </p:cNvPr>
          <p:cNvSpPr>
            <a:spLocks noGrp="1"/>
          </p:cNvSpPr>
          <p:nvPr>
            <p:ph idx="1"/>
          </p:nvPr>
        </p:nvSpPr>
        <p:spPr/>
        <p:txBody>
          <a:bodyPr>
            <a:normAutofit/>
          </a:bodyPr>
          <a:lstStyle/>
          <a:p>
            <a:pPr marL="0" marR="0" indent="0" algn="l">
              <a:lnSpc>
                <a:spcPct val="100000"/>
              </a:lnSpc>
              <a:spcBef>
                <a:spcPts val="0"/>
              </a:spcBef>
              <a:spcAft>
                <a:spcPts val="0"/>
              </a:spcAft>
              <a:buNone/>
            </a:pPr>
            <a:r>
              <a:rPr lang="en-US" sz="2800" kern="1400" dirty="0">
                <a:ln>
                  <a:noFill/>
                </a:ln>
                <a:solidFill>
                  <a:srgbClr val="000000"/>
                </a:solidFill>
                <a:effectLst/>
              </a:rPr>
              <a:t>Just like our parents do many things to take care of us, dairy farmers do many things to take good care of their animals. The animals on a dairy farm that give milk are called cows. Baby cows are called calves, and a female calf is called a heifer.</a:t>
            </a:r>
          </a:p>
          <a:p>
            <a:pPr marL="0" marR="0" indent="0" algn="l">
              <a:lnSpc>
                <a:spcPct val="119000"/>
              </a:lnSpc>
              <a:spcBef>
                <a:spcPts val="0"/>
              </a:spcBef>
              <a:spcAft>
                <a:spcPts val="600"/>
              </a:spcAft>
              <a:buNone/>
            </a:pPr>
            <a:endParaRPr lang="en-US" sz="1800" kern="1400" dirty="0">
              <a:ln>
                <a:noFill/>
              </a:ln>
              <a:solidFill>
                <a:srgbClr val="000000"/>
              </a:solidFill>
              <a:effectLst/>
              <a:latin typeface="Calibri" panose="020F0502020204030204" pitchFamily="34" charset="0"/>
            </a:endParaRPr>
          </a:p>
          <a:p>
            <a:endParaRPr lang="en-US" dirty="0"/>
          </a:p>
        </p:txBody>
      </p:sp>
      <p:sp>
        <p:nvSpPr>
          <p:cNvPr id="10" name="Oval 9">
            <a:extLst>
              <a:ext uri="{FF2B5EF4-FFF2-40B4-BE49-F238E27FC236}">
                <a16:creationId xmlns:a16="http://schemas.microsoft.com/office/drawing/2014/main" id="{BA4302AF-50A6-FBB7-EF6F-C25BF7AC42BD}"/>
              </a:ext>
            </a:extLst>
          </p:cNvPr>
          <p:cNvSpPr/>
          <p:nvPr/>
        </p:nvSpPr>
        <p:spPr>
          <a:xfrm>
            <a:off x="742575" y="352206"/>
            <a:ext cx="1934204" cy="1982622"/>
          </a:xfrm>
          <a:prstGeom prst="ellipse">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051" name="Picture 3">
            <a:extLst>
              <a:ext uri="{FF2B5EF4-FFF2-40B4-BE49-F238E27FC236}">
                <a16:creationId xmlns:a16="http://schemas.microsoft.com/office/drawing/2014/main" id="{073C11A5-6D50-7F6D-F874-2B7B3DE4CDD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1798" y="846923"/>
            <a:ext cx="2004981" cy="9547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90931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2ABCA965EFA54CB4054BE475001224" ma:contentTypeVersion="12" ma:contentTypeDescription="Create a new document." ma:contentTypeScope="" ma:versionID="69c2609b8ffebf405248224aa5999797">
  <xsd:schema xmlns:xsd="http://www.w3.org/2001/XMLSchema" xmlns:xs="http://www.w3.org/2001/XMLSchema" xmlns:p="http://schemas.microsoft.com/office/2006/metadata/properties" xmlns:ns3="6592f0bf-6c8f-4de1-b423-5549959e86d3" xmlns:ns4="b59d01b9-41de-42fb-9e80-1c490bbb34e4" targetNamespace="http://schemas.microsoft.com/office/2006/metadata/properties" ma:root="true" ma:fieldsID="5dea337f0052eabe6fe682c5f9f170a8" ns3:_="" ns4:_="">
    <xsd:import namespace="6592f0bf-6c8f-4de1-b423-5549959e86d3"/>
    <xsd:import namespace="b59d01b9-41de-42fb-9e80-1c490bbb34e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92f0bf-6c8f-4de1-b423-5549959e86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9d01b9-41de-42fb-9e80-1c490bbb34e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BAA603-B220-47A1-9168-972CD288EF20}">
  <ds:schemaRefs>
    <ds:schemaRef ds:uri="http://schemas.microsoft.com/sharepoint/v3/contenttype/forms"/>
  </ds:schemaRefs>
</ds:datastoreItem>
</file>

<file path=customXml/itemProps2.xml><?xml version="1.0" encoding="utf-8"?>
<ds:datastoreItem xmlns:ds="http://schemas.openxmlformats.org/officeDocument/2006/customXml" ds:itemID="{71127029-38B8-41A9-B027-A698A747BC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92f0bf-6c8f-4de1-b423-5549959e86d3"/>
    <ds:schemaRef ds:uri="b59d01b9-41de-42fb-9e80-1c490bbb34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244CD2-2D9C-40C7-BB59-460C95B319DD}">
  <ds:schemaRefs>
    <ds:schemaRef ds:uri="http://www.w3.org/XML/1998/namespace"/>
    <ds:schemaRef ds:uri="http://purl.org/dc/elements/1.1/"/>
    <ds:schemaRef ds:uri="http://purl.org/dc/terms/"/>
    <ds:schemaRef ds:uri="http://schemas.microsoft.com/office/2006/documentManagement/types"/>
    <ds:schemaRef ds:uri="http://schemas.openxmlformats.org/package/2006/metadata/core-properties"/>
    <ds:schemaRef ds:uri="b59d01b9-41de-42fb-9e80-1c490bbb34e4"/>
    <ds:schemaRef ds:uri="http://purl.org/dc/dcmitype/"/>
    <ds:schemaRef ds:uri="http://schemas.microsoft.com/office/2006/metadata/properties"/>
    <ds:schemaRef ds:uri="http://schemas.microsoft.com/office/infopath/2007/PartnerControls"/>
    <ds:schemaRef ds:uri="6592f0bf-6c8f-4de1-b423-5549959e86d3"/>
  </ds:schemaRefs>
</ds:datastoreItem>
</file>

<file path=docProps/app.xml><?xml version="1.0" encoding="utf-8"?>
<Properties xmlns="http://schemas.openxmlformats.org/officeDocument/2006/extended-properties" xmlns:vt="http://schemas.openxmlformats.org/officeDocument/2006/docPropsVTypes">
  <Template>1.5 What Jobs are Available in the Dairy Industry NEW</Template>
  <TotalTime>1407</TotalTime>
  <Words>1332</Words>
  <Application>Microsoft Office PowerPoint</Application>
  <PresentationFormat>Widescreen</PresentationFormat>
  <Paragraphs>120</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vt:lpstr>
      <vt:lpstr>Office Theme</vt:lpstr>
      <vt:lpstr>Lesson 1: Animal Health</vt:lpstr>
      <vt:lpstr>Part  1</vt:lpstr>
      <vt:lpstr>PowerPoint Presentation</vt:lpstr>
      <vt:lpstr>PowerPoint Presentation</vt:lpstr>
      <vt:lpstr>PowerPoint Presentation</vt:lpstr>
      <vt:lpstr>PowerPoint Presentation</vt:lpstr>
      <vt:lpstr>PowerPoint Presentation</vt:lpstr>
      <vt:lpstr>Part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3</vt:lpstr>
      <vt:lpstr>PowerPoint Presentation</vt:lpstr>
      <vt:lpstr>PowerPoint Presentation</vt:lpstr>
      <vt:lpstr>PowerPoint Presentation</vt:lpstr>
      <vt:lpstr>PowerPoint Presentation</vt:lpstr>
      <vt:lpstr>Part  4</vt:lpstr>
      <vt:lpstr>PowerPoint Presentation</vt:lpstr>
      <vt:lpstr>PowerPoint Presentation</vt:lpstr>
      <vt:lpstr>PowerPoint Presentation</vt:lpstr>
      <vt:lpstr>Brittany Snyder Call: 717-788-0297 Email: bsnyder@centerfordairyexcellence.org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Jobs are Available in the Dairy Industry?</dc:title>
  <dc:creator>Discover Dairy</dc:creator>
  <cp:lastModifiedBy>Brittany Snyder</cp:lastModifiedBy>
  <cp:revision>10</cp:revision>
  <dcterms:created xsi:type="dcterms:W3CDTF">2020-07-20T18:59:45Z</dcterms:created>
  <dcterms:modified xsi:type="dcterms:W3CDTF">2024-01-10T23:32:58Z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0x010100B62ABCA965EFA54CB4054BE475001224</vt:lpwstr>
  </property>
</Properties>
</file>