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Gilroy" panose="020B0604020202020204" charset="0"/>
      <p:regular r:id="rId24"/>
    </p:embeddedFont>
    <p:embeddedFont>
      <p:font typeface="Gilroy Bold" panose="020B0604020202020204" charset="0"/>
      <p:regular r:id="rId25"/>
    </p:embeddedFont>
    <p:embeddedFont>
      <p:font typeface="Gilroy Heavy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DB34D-196D-478A-AE38-FCF74F0E5105}" v="2" dt="2025-02-26T14:31:04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y Snyder" userId="b11b28ad-ee17-4e42-b6e8-38c942462181" providerId="ADAL" clId="{D4FDB34D-196D-478A-AE38-FCF74F0E5105}"/>
    <pc:docChg chg="modSld">
      <pc:chgData name="Brittany Snyder" userId="b11b28ad-ee17-4e42-b6e8-38c942462181" providerId="ADAL" clId="{D4FDB34D-196D-478A-AE38-FCF74F0E5105}" dt="2025-02-27T17:28:32.950" v="2" actId="20577"/>
      <pc:docMkLst>
        <pc:docMk/>
      </pc:docMkLst>
      <pc:sldChg chg="modSp mod">
        <pc:chgData name="Brittany Snyder" userId="b11b28ad-ee17-4e42-b6e8-38c942462181" providerId="ADAL" clId="{D4FDB34D-196D-478A-AE38-FCF74F0E5105}" dt="2025-02-27T17:28:32.950" v="2" actId="20577"/>
        <pc:sldMkLst>
          <pc:docMk/>
          <pc:sldMk cId="0" sldId="263"/>
        </pc:sldMkLst>
        <pc:spChg chg="mod">
          <ac:chgData name="Brittany Snyder" userId="b11b28ad-ee17-4e42-b6e8-38c942462181" providerId="ADAL" clId="{D4FDB34D-196D-478A-AE38-FCF74F0E5105}" dt="2025-02-27T17:28:32.950" v="2" actId="20577"/>
          <ac:spMkLst>
            <pc:docMk/>
            <pc:sldMk cId="0" sldId="263"/>
            <ac:spMk id="28" creationId="{00000000-0000-0000-0000-000000000000}"/>
          </ac:spMkLst>
        </pc:spChg>
      </pc:sldChg>
      <pc:sldChg chg="modSp">
        <pc:chgData name="Brittany Snyder" userId="b11b28ad-ee17-4e42-b6e8-38c942462181" providerId="ADAL" clId="{D4FDB34D-196D-478A-AE38-FCF74F0E5105}" dt="2025-02-26T14:31:04.088" v="1"/>
        <pc:sldMkLst>
          <pc:docMk/>
          <pc:sldMk cId="0" sldId="271"/>
        </pc:sldMkLst>
        <pc:spChg chg="mod">
          <ac:chgData name="Brittany Snyder" userId="b11b28ad-ee17-4e42-b6e8-38c942462181" providerId="ADAL" clId="{D4FDB34D-196D-478A-AE38-FCF74F0E5105}" dt="2025-02-26T14:31:04.088" v="1"/>
          <ac:spMkLst>
            <pc:docMk/>
            <pc:sldMk cId="0" sldId="271"/>
            <ac:spMk id="14" creationId="{00000000-0000-0000-0000-000000000000}"/>
          </ac:spMkLst>
        </pc:spChg>
      </pc:sldChg>
      <pc:sldChg chg="modSp mod">
        <pc:chgData name="Brittany Snyder" userId="b11b28ad-ee17-4e42-b6e8-38c942462181" providerId="ADAL" clId="{D4FDB34D-196D-478A-AE38-FCF74F0E5105}" dt="2025-02-26T14:24:39.334" v="0" actId="20577"/>
        <pc:sldMkLst>
          <pc:docMk/>
          <pc:sldMk cId="0" sldId="277"/>
        </pc:sldMkLst>
        <pc:spChg chg="mod">
          <ac:chgData name="Brittany Snyder" userId="b11b28ad-ee17-4e42-b6e8-38c942462181" providerId="ADAL" clId="{D4FDB34D-196D-478A-AE38-FCF74F0E5105}" dt="2025-02-26T14:24:39.334" v="0" actId="20577"/>
          <ac:spMkLst>
            <pc:docMk/>
            <pc:sldMk cId="0" sldId="277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Fg-AjMGwy7w?feature=shared&amp;t=5" TargetMode="Externa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EG0mFi66Pp8?feature=shared" TargetMode="Externa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27594" cy="10287000"/>
            <a:chOff x="0" y="0"/>
            <a:chExt cx="48533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3358" cy="2709333"/>
            </a:xfrm>
            <a:custGeom>
              <a:avLst/>
              <a:gdLst/>
              <a:ahLst/>
              <a:cxnLst/>
              <a:rect l="l" t="t" r="r" b="b"/>
              <a:pathLst>
                <a:path w="4853358" h="2709333">
                  <a:moveTo>
                    <a:pt x="0" y="0"/>
                  </a:moveTo>
                  <a:lnTo>
                    <a:pt x="4853358" y="0"/>
                  </a:lnTo>
                  <a:lnTo>
                    <a:pt x="4853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533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65784" y="6306494"/>
            <a:ext cx="22972560" cy="522625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1" y="0"/>
                </a:lnTo>
                <a:lnTo>
                  <a:pt x="22972561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171779" y="7909223"/>
            <a:ext cx="5944443" cy="2377777"/>
          </a:xfrm>
          <a:custGeom>
            <a:avLst/>
            <a:gdLst/>
            <a:ahLst/>
            <a:cxnLst/>
            <a:rect l="l" t="t" r="r" b="b"/>
            <a:pathLst>
              <a:path w="5944443" h="2377777">
                <a:moveTo>
                  <a:pt x="0" y="0"/>
                </a:moveTo>
                <a:lnTo>
                  <a:pt x="5944442" y="0"/>
                </a:lnTo>
                <a:lnTo>
                  <a:pt x="5944442" y="2377777"/>
                </a:lnTo>
                <a:lnTo>
                  <a:pt x="0" y="237777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85678" y="4132186"/>
            <a:ext cx="14316645" cy="726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5355" spc="-53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rPr>
              <a:t>Keeping Milk Fresh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1193" y="968656"/>
            <a:ext cx="12705614" cy="128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3"/>
              </a:lnSpc>
            </a:pPr>
            <a:r>
              <a:rPr lang="en-US" sz="9493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LESSON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944" y="2297490"/>
            <a:ext cx="17194112" cy="128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3"/>
              </a:lnSpc>
            </a:pPr>
            <a:r>
              <a:rPr lang="en-US" sz="9493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 Quality and Safety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2345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5: “MOO”VING THE MILK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126854"/>
            <a:ext cx="5206353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picked up by refrigerated trucks every one or two days.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126854"/>
            <a:ext cx="5125325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trucks take the milk from the farm to the milk processing plant.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56906" y="8239741"/>
            <a:ext cx="5731254" cy="111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8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Most of the milk gets to the processing plant in less than two days from coming out of the cow.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2345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6: PASTEURIZATION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31742" y="8239741"/>
            <a:ext cx="5663161" cy="1115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8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Pasteurization is a very important step to milk safety. It kills possible germs and bacteria.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83291" y="8058822"/>
            <a:ext cx="5630012" cy="147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8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Pasteurization is the process of heating milk to high temperatures for a short period of time.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126854"/>
            <a:ext cx="5125325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milk is heated to at least 145° for a few minutes.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82044" y="9698314"/>
            <a:ext cx="14832505" cy="47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Pasteurization ensures milk and dairy foods are safe to drink and eat.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97278" y="2643202"/>
            <a:ext cx="8778036" cy="6974424"/>
            <a:chOff x="0" y="0"/>
            <a:chExt cx="3901440" cy="3099816"/>
          </a:xfrm>
        </p:grpSpPr>
        <p:sp>
          <p:nvSpPr>
            <p:cNvPr id="6" name="Freeform 6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659870" y="8200448"/>
            <a:ext cx="5125325" cy="9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Cows are milked two or three times every day.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268094" y="2643202"/>
            <a:ext cx="8778036" cy="6974424"/>
            <a:chOff x="0" y="0"/>
            <a:chExt cx="3901440" cy="3099816"/>
          </a:xfrm>
        </p:grpSpPr>
        <p:sp>
          <p:nvSpPr>
            <p:cNvPr id="10" name="Freeform 10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82727" y="8341090"/>
            <a:ext cx="8207140" cy="119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9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tested and retested up to 17 times during its trip from the farm to the grocery store.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78376" y="8341090"/>
            <a:ext cx="8357472" cy="119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9"/>
              </a:lnSpc>
              <a:spcBef>
                <a:spcPct val="0"/>
              </a:spcBef>
            </a:pPr>
            <a:r>
              <a:rPr lang="en-US" sz="3498" u="none" strike="noStrike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Quality and safety are key. If the milk does not meet safety standards, it is thrown away.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1550" y="182345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7: MORE TESTING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7470289" y="2582546"/>
            <a:ext cx="1922025" cy="1922025"/>
          </a:xfrm>
          <a:custGeom>
            <a:avLst/>
            <a:gdLst/>
            <a:ahLst/>
            <a:cxnLst/>
            <a:rect l="l" t="t" r="r" b="b"/>
            <a:pathLst>
              <a:path w="1922025" h="1922025">
                <a:moveTo>
                  <a:pt x="0" y="0"/>
                </a:moveTo>
                <a:lnTo>
                  <a:pt x="1922025" y="0"/>
                </a:lnTo>
                <a:lnTo>
                  <a:pt x="1922025" y="1922025"/>
                </a:lnTo>
                <a:lnTo>
                  <a:pt x="0" y="1922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403782" y="2594318"/>
            <a:ext cx="1922025" cy="1922025"/>
          </a:xfrm>
          <a:custGeom>
            <a:avLst/>
            <a:gdLst/>
            <a:ahLst/>
            <a:cxnLst/>
            <a:rect l="l" t="t" r="r" b="b"/>
            <a:pathLst>
              <a:path w="1922025" h="1922025">
                <a:moveTo>
                  <a:pt x="0" y="0"/>
                </a:moveTo>
                <a:lnTo>
                  <a:pt x="1922025" y="0"/>
                </a:lnTo>
                <a:lnTo>
                  <a:pt x="1922025" y="1922024"/>
                </a:lnTo>
                <a:lnTo>
                  <a:pt x="0" y="1922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337275" y="2594318"/>
            <a:ext cx="1922025" cy="1922025"/>
          </a:xfrm>
          <a:custGeom>
            <a:avLst/>
            <a:gdLst/>
            <a:ahLst/>
            <a:cxnLst/>
            <a:rect l="l" t="t" r="r" b="b"/>
            <a:pathLst>
              <a:path w="1922025" h="1922025">
                <a:moveTo>
                  <a:pt x="0" y="0"/>
                </a:moveTo>
                <a:lnTo>
                  <a:pt x="1922025" y="0"/>
                </a:lnTo>
                <a:lnTo>
                  <a:pt x="1922025" y="1922024"/>
                </a:lnTo>
                <a:lnTo>
                  <a:pt x="0" y="1922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542435" y="6604497"/>
            <a:ext cx="5644718" cy="3418316"/>
          </a:xfrm>
          <a:custGeom>
            <a:avLst/>
            <a:gdLst/>
            <a:ahLst/>
            <a:cxnLst/>
            <a:rect l="l" t="t" r="r" b="b"/>
            <a:pathLst>
              <a:path w="5644718" h="3418316">
                <a:moveTo>
                  <a:pt x="0" y="0"/>
                </a:moveTo>
                <a:lnTo>
                  <a:pt x="5644718" y="0"/>
                </a:lnTo>
                <a:lnTo>
                  <a:pt x="5644718" y="3418316"/>
                </a:lnTo>
                <a:lnTo>
                  <a:pt x="0" y="3418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1550" y="182345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8: OUR JOB - THE 3 C’S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7998" y="8126854"/>
            <a:ext cx="5867680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Once we get milk and dairy foods home, it is up to us to keep it safe and pure.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20118" y="4876046"/>
            <a:ext cx="3422367" cy="15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57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Keep milk cold.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53611" y="4897342"/>
            <a:ext cx="3422367" cy="15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57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Keep milk covered.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587104" y="4897342"/>
            <a:ext cx="3422367" cy="15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57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Keep milk clean.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71550" y="726580"/>
            <a:ext cx="14985681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1728202"/>
            <a:ext cx="6130571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CLOSURE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7628" y="2471752"/>
            <a:ext cx="16230600" cy="36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03"/>
              </a:lnSpc>
              <a:spcBef>
                <a:spcPct val="0"/>
              </a:spcBef>
            </a:pPr>
            <a:r>
              <a:rPr lang="en-US" sz="9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Tell us how you can do your job to make sure your milk is safe.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9922" y="7307260"/>
            <a:ext cx="2150829" cy="1556056"/>
            <a:chOff x="0" y="0"/>
            <a:chExt cx="14924126" cy="107971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24126" cy="10797131"/>
            </a:xfrm>
            <a:custGeom>
              <a:avLst/>
              <a:gdLst/>
              <a:ahLst/>
              <a:cxnLst/>
              <a:rect l="l" t="t" r="r" b="b"/>
              <a:pathLst>
                <a:path w="14924126" h="10797131">
                  <a:moveTo>
                    <a:pt x="14924126" y="258924"/>
                  </a:moveTo>
                  <a:lnTo>
                    <a:pt x="14924126" y="10538207"/>
                  </a:lnTo>
                  <a:cubicBezTo>
                    <a:pt x="14924126" y="10681262"/>
                    <a:pt x="14812259" y="10797131"/>
                    <a:pt x="14674142" y="10797131"/>
                  </a:cubicBezTo>
                  <a:lnTo>
                    <a:pt x="249985" y="10797131"/>
                  </a:lnTo>
                  <a:cubicBezTo>
                    <a:pt x="111868" y="10797131"/>
                    <a:pt x="0" y="10681262"/>
                    <a:pt x="0" y="10538207"/>
                  </a:cubicBezTo>
                  <a:lnTo>
                    <a:pt x="0" y="258924"/>
                  </a:lnTo>
                  <a:cubicBezTo>
                    <a:pt x="0" y="115868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868"/>
                    <a:pt x="14924126" y="258924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94026" y="7303965"/>
            <a:ext cx="2159371" cy="1559351"/>
            <a:chOff x="0" y="0"/>
            <a:chExt cx="14924126" cy="107771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656703" y="7287740"/>
            <a:ext cx="2177948" cy="1575576"/>
            <a:chOff x="0" y="0"/>
            <a:chExt cx="14922103" cy="107949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22103" cy="10794981"/>
            </a:xfrm>
            <a:custGeom>
              <a:avLst/>
              <a:gdLst/>
              <a:ahLst/>
              <a:cxnLst/>
              <a:rect l="l" t="t" r="r" b="b"/>
              <a:pathLst>
                <a:path w="14922103" h="10794981">
                  <a:moveTo>
                    <a:pt x="14922103" y="258872"/>
                  </a:moveTo>
                  <a:lnTo>
                    <a:pt x="14922103" y="10536108"/>
                  </a:lnTo>
                  <a:cubicBezTo>
                    <a:pt x="14922103" y="10679135"/>
                    <a:pt x="14810249" y="10794981"/>
                    <a:pt x="14672151" y="10794981"/>
                  </a:cubicBezTo>
                  <a:lnTo>
                    <a:pt x="249951" y="10794981"/>
                  </a:lnTo>
                  <a:cubicBezTo>
                    <a:pt x="111853" y="10794981"/>
                    <a:pt x="0" y="10679135"/>
                    <a:pt x="0" y="10536108"/>
                  </a:cubicBezTo>
                  <a:lnTo>
                    <a:pt x="0" y="258872"/>
                  </a:lnTo>
                  <a:cubicBezTo>
                    <a:pt x="0" y="115845"/>
                    <a:pt x="111853" y="0"/>
                    <a:pt x="249951" y="0"/>
                  </a:cubicBezTo>
                  <a:lnTo>
                    <a:pt x="14672151" y="0"/>
                  </a:lnTo>
                  <a:cubicBezTo>
                    <a:pt x="14810249" y="0"/>
                    <a:pt x="14922103" y="115845"/>
                    <a:pt x="14922103" y="258872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37958" y="7287740"/>
            <a:ext cx="2183521" cy="1575576"/>
            <a:chOff x="0" y="0"/>
            <a:chExt cx="14935630" cy="1077718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24785" y="7307260"/>
            <a:ext cx="2154809" cy="1556056"/>
            <a:chOff x="0" y="0"/>
            <a:chExt cx="14924126" cy="107771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482900" y="7307260"/>
            <a:ext cx="2152856" cy="1556056"/>
            <a:chOff x="0" y="0"/>
            <a:chExt cx="14910599" cy="1077718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 flipH="1" flipV="1">
            <a:off x="2036782" y="6819511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371534"/>
                </a:moveTo>
                <a:lnTo>
                  <a:pt x="0" y="371534"/>
                </a:lnTo>
                <a:lnTo>
                  <a:pt x="0" y="0"/>
                </a:lnTo>
                <a:lnTo>
                  <a:pt x="714489" y="0"/>
                </a:lnTo>
                <a:lnTo>
                  <a:pt x="714489" y="37153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3739061" y="7307260"/>
            <a:ext cx="2152856" cy="1556056"/>
            <a:chOff x="0" y="0"/>
            <a:chExt cx="14910599" cy="1077718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995223" y="7287740"/>
            <a:ext cx="2152856" cy="1556056"/>
            <a:chOff x="0" y="0"/>
            <a:chExt cx="14910599" cy="1077718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31"/>
          <p:cNvSpPr/>
          <p:nvPr/>
        </p:nvSpPr>
        <p:spPr>
          <a:xfrm flipH="1" flipV="1">
            <a:off x="6477407" y="6819511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371534"/>
                </a:moveTo>
                <a:lnTo>
                  <a:pt x="0" y="371534"/>
                </a:lnTo>
                <a:lnTo>
                  <a:pt x="0" y="0"/>
                </a:lnTo>
                <a:lnTo>
                  <a:pt x="714489" y="0"/>
                </a:lnTo>
                <a:lnTo>
                  <a:pt x="714489" y="37153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flipH="1" flipV="1">
            <a:off x="11022349" y="6819511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371534"/>
                </a:moveTo>
                <a:lnTo>
                  <a:pt x="0" y="371534"/>
                </a:lnTo>
                <a:lnTo>
                  <a:pt x="0" y="0"/>
                </a:lnTo>
                <a:lnTo>
                  <a:pt x="714489" y="0"/>
                </a:lnTo>
                <a:lnTo>
                  <a:pt x="714489" y="37153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flipH="1" flipV="1">
            <a:off x="15534672" y="6819511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371534"/>
                </a:moveTo>
                <a:lnTo>
                  <a:pt x="0" y="371534"/>
                </a:lnTo>
                <a:lnTo>
                  <a:pt x="0" y="0"/>
                </a:lnTo>
                <a:lnTo>
                  <a:pt x="714489" y="0"/>
                </a:lnTo>
                <a:lnTo>
                  <a:pt x="714489" y="37153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flipH="1">
            <a:off x="4273404" y="8886766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0"/>
                </a:moveTo>
                <a:lnTo>
                  <a:pt x="0" y="0"/>
                </a:lnTo>
                <a:lnTo>
                  <a:pt x="0" y="371534"/>
                </a:lnTo>
                <a:lnTo>
                  <a:pt x="714489" y="371534"/>
                </a:lnTo>
                <a:lnTo>
                  <a:pt x="7144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flipH="1">
            <a:off x="8714029" y="8886766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0"/>
                </a:moveTo>
                <a:lnTo>
                  <a:pt x="0" y="0"/>
                </a:lnTo>
                <a:lnTo>
                  <a:pt x="0" y="371534"/>
                </a:lnTo>
                <a:lnTo>
                  <a:pt x="714489" y="371534"/>
                </a:lnTo>
                <a:lnTo>
                  <a:pt x="7144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flipH="1">
            <a:off x="13258971" y="8886766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0"/>
                </a:moveTo>
                <a:lnTo>
                  <a:pt x="0" y="0"/>
                </a:lnTo>
                <a:lnTo>
                  <a:pt x="0" y="371534"/>
                </a:lnTo>
                <a:lnTo>
                  <a:pt x="714489" y="371534"/>
                </a:lnTo>
                <a:lnTo>
                  <a:pt x="7144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63314" y="6140981"/>
            <a:ext cx="5288674" cy="3816179"/>
            <a:chOff x="0" y="0"/>
            <a:chExt cx="14935630" cy="10777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99663" y="6140981"/>
            <a:ext cx="5288674" cy="3816179"/>
            <a:chOff x="0" y="0"/>
            <a:chExt cx="14935630" cy="107771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237197" y="6140981"/>
            <a:ext cx="5288674" cy="3816179"/>
            <a:chOff x="0" y="0"/>
            <a:chExt cx="14935630" cy="107771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26580"/>
            <a:ext cx="13256858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USDA Milk Inspector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498687"/>
            <a:ext cx="16305766" cy="3567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 inspectors are an important part when providing a healthy dairy product. They ensure every farmer is supplying safe, clean milk.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2820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INTRODUCTION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75" y="1983547"/>
            <a:ext cx="14823839" cy="118523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4082" y="4998541"/>
            <a:ext cx="1547469" cy="176853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97856" y="3218867"/>
            <a:ext cx="18288000" cy="7375710"/>
            <a:chOff x="0" y="0"/>
            <a:chExt cx="4816593" cy="1942574"/>
          </a:xfrm>
        </p:grpSpPr>
        <p:sp>
          <p:nvSpPr>
            <p:cNvPr id="14" name="Freeform 14">
              <a:hlinkClick r:id="rId5"/>
            </p:cNvPr>
            <p:cNvSpPr/>
            <p:nvPr/>
          </p:nvSpPr>
          <p:spPr>
            <a:xfrm>
              <a:off x="0" y="0"/>
              <a:ext cx="4816592" cy="1942574"/>
            </a:xfrm>
            <a:custGeom>
              <a:avLst/>
              <a:gdLst/>
              <a:ahLst/>
              <a:cxnLst/>
              <a:rect l="l" t="t" r="r" b="b"/>
              <a:pathLst>
                <a:path w="4816592" h="1942574">
                  <a:moveTo>
                    <a:pt x="0" y="0"/>
                  </a:moveTo>
                  <a:lnTo>
                    <a:pt x="4816592" y="0"/>
                  </a:lnTo>
                  <a:lnTo>
                    <a:pt x="4816592" y="1942574"/>
                  </a:lnTo>
                  <a:lnTo>
                    <a:pt x="0" y="1942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1980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1550" y="726580"/>
            <a:ext cx="13235382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USDA Milk Inspector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1075" y="2419024"/>
            <a:ext cx="16445361" cy="78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</a:pPr>
            <a:r>
              <a:rPr lang="en-US" sz="58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Let’s discover the career of a milk inspector.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1550" y="172820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ACTIVATING STRATEGY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256338" y="2774817"/>
            <a:ext cx="9238156" cy="6666030"/>
            <a:chOff x="0" y="0"/>
            <a:chExt cx="14935630" cy="10777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1550" y="726580"/>
            <a:ext cx="13675641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USDA Milk Inspector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2777558"/>
            <a:ext cx="7149682" cy="672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34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1. Inspect dairy farms to make sure they obey various regulatory and food safety requirements</a:t>
            </a:r>
          </a:p>
          <a:p>
            <a:pPr algn="l">
              <a:lnSpc>
                <a:spcPts val="3366"/>
              </a:lnSpc>
            </a:pPr>
            <a:endParaRPr lang="en-US" sz="3400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366"/>
              </a:lnSpc>
            </a:pPr>
            <a:r>
              <a:rPr lang="en-US" sz="34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2. Collect and take samples to the lab for testing</a:t>
            </a:r>
          </a:p>
          <a:p>
            <a:pPr algn="l">
              <a:lnSpc>
                <a:spcPts val="3366"/>
              </a:lnSpc>
            </a:pPr>
            <a:endParaRPr lang="en-US" sz="3400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366"/>
              </a:lnSpc>
            </a:pPr>
            <a:r>
              <a:rPr lang="en-US" sz="34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3. Issue licenses to dairy producers</a:t>
            </a:r>
          </a:p>
          <a:p>
            <a:pPr algn="l">
              <a:lnSpc>
                <a:spcPts val="3366"/>
              </a:lnSpc>
            </a:pPr>
            <a:endParaRPr lang="en-US" sz="3400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366"/>
              </a:lnSpc>
            </a:pPr>
            <a:r>
              <a:rPr lang="en-US" sz="34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4. Write down and record violations</a:t>
            </a:r>
          </a:p>
          <a:p>
            <a:pPr algn="l">
              <a:lnSpc>
                <a:spcPts val="3366"/>
              </a:lnSpc>
            </a:pPr>
            <a:endParaRPr lang="en-US" sz="3400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366"/>
              </a:lnSpc>
            </a:pPr>
            <a:r>
              <a:rPr lang="en-US" sz="34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5. Give recommendations for farm improvements</a:t>
            </a:r>
          </a:p>
          <a:p>
            <a:pPr algn="l">
              <a:lnSpc>
                <a:spcPts val="3366"/>
              </a:lnSpc>
            </a:pPr>
            <a:endParaRPr lang="en-US" sz="3400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366"/>
              </a:lnSpc>
            </a:pPr>
            <a:r>
              <a:rPr lang="en-US" sz="34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6. Complete full reports that detail the conditions at the dairy farms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1550" y="172820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 INSPECTOR RESPONSIBILITIES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2919390"/>
            <a:ext cx="8760387" cy="659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7"/>
              </a:lnSpc>
            </a:pPr>
            <a:r>
              <a:rPr lang="en-US" sz="3533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REQUIRED EDUDATION:</a:t>
            </a:r>
            <a:r>
              <a:rPr lang="en-US" sz="3533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Milk inspectors need a bachelor’s degree in Animal Science, Agriculture Business, or other related majors. </a:t>
            </a:r>
          </a:p>
          <a:p>
            <a:pPr algn="l">
              <a:lnSpc>
                <a:spcPts val="3497"/>
              </a:lnSpc>
            </a:pPr>
            <a:endParaRPr lang="en-US" sz="3533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97"/>
              </a:lnSpc>
            </a:pPr>
            <a:r>
              <a:rPr lang="en-US" sz="3533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milk inspector provides a fresh set of eyes on many different dairy farms multiple times a year. They enjoy working with dairy farmers and are important members of dairy’s health and safety team.</a:t>
            </a:r>
          </a:p>
          <a:p>
            <a:pPr algn="l">
              <a:lnSpc>
                <a:spcPts val="3497"/>
              </a:lnSpc>
            </a:pPr>
            <a:endParaRPr lang="en-US" sz="3533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97"/>
              </a:lnSpc>
            </a:pPr>
            <a:r>
              <a:rPr lang="en-US" sz="3533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They are needed to make sure milk and dairy foods are safe and help to produce high quality foods to drink and eat.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1550" y="172820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WHO IS THE MILK INSPECTOR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964728" y="2588388"/>
            <a:ext cx="7808721" cy="6930253"/>
            <a:chOff x="0" y="0"/>
            <a:chExt cx="12143289" cy="107771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143288" cy="10777189"/>
            </a:xfrm>
            <a:custGeom>
              <a:avLst/>
              <a:gdLst/>
              <a:ahLst/>
              <a:cxnLst/>
              <a:rect l="l" t="t" r="r" b="b"/>
              <a:pathLst>
                <a:path w="12143288" h="10777189">
                  <a:moveTo>
                    <a:pt x="12143288" y="258446"/>
                  </a:moveTo>
                  <a:lnTo>
                    <a:pt x="12143288" y="10518743"/>
                  </a:lnTo>
                  <a:cubicBezTo>
                    <a:pt x="12143288" y="10661535"/>
                    <a:pt x="12052265" y="10777189"/>
                    <a:pt x="11939884" y="10777189"/>
                  </a:cubicBezTo>
                  <a:lnTo>
                    <a:pt x="203405" y="10777189"/>
                  </a:lnTo>
                  <a:cubicBezTo>
                    <a:pt x="91024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91024" y="0"/>
                    <a:pt x="203405" y="0"/>
                  </a:cubicBezTo>
                  <a:lnTo>
                    <a:pt x="11939884" y="0"/>
                  </a:lnTo>
                  <a:cubicBezTo>
                    <a:pt x="12052265" y="0"/>
                    <a:pt x="12143288" y="115654"/>
                    <a:pt x="12143288" y="258446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71550" y="726580"/>
            <a:ext cx="13256858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USDA Milk Inspector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7032791"/>
            <a:ext cx="22972560" cy="522625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259568" y="2392583"/>
            <a:ext cx="15468200" cy="2691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299" lvl="1" indent="-755650" algn="l">
              <a:lnSpc>
                <a:spcPts val="6929"/>
              </a:lnSpc>
              <a:buFont typeface="Arial"/>
              <a:buChar char="•"/>
            </a:pP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Tell us one way that milk inspectors make sure our milk is fresh and safe.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550" y="172820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CLOSURE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09900" y="5227000"/>
            <a:ext cx="15468200" cy="181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299" lvl="1" indent="-755650" algn="l">
              <a:lnSpc>
                <a:spcPts val="6929"/>
              </a:lnSpc>
              <a:buFont typeface="Arial"/>
              <a:buChar char="•"/>
            </a:pP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Are </a:t>
            </a:r>
            <a:r>
              <a:rPr lang="en-US" sz="6999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you</a:t>
            </a: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interested in being a milk inspector when you grow up?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1550" y="726580"/>
            <a:ext cx="13256858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USDA Milk Inspector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726580"/>
            <a:ext cx="7436845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Introduction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1550" y="2509852"/>
            <a:ext cx="16507880" cy="444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We will learn the steps taken to make sure milk is safe and a quality food from the time it leaves the cow to when it is bought in the store to when you drink it or eat foods made with it.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550" y="1728202"/>
            <a:ext cx="15053875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HOW DOES MILK GET FROM THE COW TO THE CONSUMER?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9922" y="7851136"/>
            <a:ext cx="2150829" cy="1556056"/>
            <a:chOff x="0" y="0"/>
            <a:chExt cx="14924126" cy="107971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24126" cy="10797131"/>
            </a:xfrm>
            <a:custGeom>
              <a:avLst/>
              <a:gdLst/>
              <a:ahLst/>
              <a:cxnLst/>
              <a:rect l="l" t="t" r="r" b="b"/>
              <a:pathLst>
                <a:path w="14924126" h="10797131">
                  <a:moveTo>
                    <a:pt x="14924126" y="258924"/>
                  </a:moveTo>
                  <a:lnTo>
                    <a:pt x="14924126" y="10538207"/>
                  </a:lnTo>
                  <a:cubicBezTo>
                    <a:pt x="14924126" y="10681262"/>
                    <a:pt x="14812259" y="10797131"/>
                    <a:pt x="14674142" y="10797131"/>
                  </a:cubicBezTo>
                  <a:lnTo>
                    <a:pt x="249985" y="10797131"/>
                  </a:lnTo>
                  <a:cubicBezTo>
                    <a:pt x="111868" y="10797131"/>
                    <a:pt x="0" y="10681262"/>
                    <a:pt x="0" y="10538207"/>
                  </a:cubicBezTo>
                  <a:lnTo>
                    <a:pt x="0" y="258924"/>
                  </a:lnTo>
                  <a:cubicBezTo>
                    <a:pt x="0" y="115868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868"/>
                    <a:pt x="14924126" y="258924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94026" y="7847841"/>
            <a:ext cx="2159371" cy="1559351"/>
            <a:chOff x="0" y="0"/>
            <a:chExt cx="14924126" cy="107771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656703" y="7831616"/>
            <a:ext cx="2177948" cy="1575576"/>
            <a:chOff x="0" y="0"/>
            <a:chExt cx="14922103" cy="107949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22103" cy="10794981"/>
            </a:xfrm>
            <a:custGeom>
              <a:avLst/>
              <a:gdLst/>
              <a:ahLst/>
              <a:cxnLst/>
              <a:rect l="l" t="t" r="r" b="b"/>
              <a:pathLst>
                <a:path w="14922103" h="10794981">
                  <a:moveTo>
                    <a:pt x="14922103" y="258872"/>
                  </a:moveTo>
                  <a:lnTo>
                    <a:pt x="14922103" y="10536108"/>
                  </a:lnTo>
                  <a:cubicBezTo>
                    <a:pt x="14922103" y="10679135"/>
                    <a:pt x="14810249" y="10794981"/>
                    <a:pt x="14672151" y="10794981"/>
                  </a:cubicBezTo>
                  <a:lnTo>
                    <a:pt x="249951" y="10794981"/>
                  </a:lnTo>
                  <a:cubicBezTo>
                    <a:pt x="111853" y="10794981"/>
                    <a:pt x="0" y="10679135"/>
                    <a:pt x="0" y="10536108"/>
                  </a:cubicBezTo>
                  <a:lnTo>
                    <a:pt x="0" y="258872"/>
                  </a:lnTo>
                  <a:cubicBezTo>
                    <a:pt x="0" y="115845"/>
                    <a:pt x="111853" y="0"/>
                    <a:pt x="249951" y="0"/>
                  </a:cubicBezTo>
                  <a:lnTo>
                    <a:pt x="14672151" y="0"/>
                  </a:lnTo>
                  <a:cubicBezTo>
                    <a:pt x="14810249" y="0"/>
                    <a:pt x="14922103" y="115845"/>
                    <a:pt x="14922103" y="258872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37958" y="7831616"/>
            <a:ext cx="2183521" cy="1575576"/>
            <a:chOff x="0" y="0"/>
            <a:chExt cx="14935630" cy="1077718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24785" y="7851136"/>
            <a:ext cx="2154809" cy="1556056"/>
            <a:chOff x="0" y="0"/>
            <a:chExt cx="14924126" cy="107771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482900" y="7851136"/>
            <a:ext cx="2152856" cy="1556056"/>
            <a:chOff x="0" y="0"/>
            <a:chExt cx="14910599" cy="1077718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 flipH="1" flipV="1">
            <a:off x="2036782" y="7363387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371534"/>
                </a:moveTo>
                <a:lnTo>
                  <a:pt x="0" y="371534"/>
                </a:lnTo>
                <a:lnTo>
                  <a:pt x="0" y="0"/>
                </a:lnTo>
                <a:lnTo>
                  <a:pt x="714489" y="0"/>
                </a:lnTo>
                <a:lnTo>
                  <a:pt x="714489" y="37153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3739061" y="7851136"/>
            <a:ext cx="2152856" cy="1556056"/>
            <a:chOff x="0" y="0"/>
            <a:chExt cx="14910599" cy="1077718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995223" y="7831616"/>
            <a:ext cx="2152856" cy="1556056"/>
            <a:chOff x="0" y="0"/>
            <a:chExt cx="14910599" cy="1077718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31"/>
          <p:cNvSpPr/>
          <p:nvPr/>
        </p:nvSpPr>
        <p:spPr>
          <a:xfrm flipH="1" flipV="1">
            <a:off x="6477407" y="7363387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371534"/>
                </a:moveTo>
                <a:lnTo>
                  <a:pt x="0" y="371534"/>
                </a:lnTo>
                <a:lnTo>
                  <a:pt x="0" y="0"/>
                </a:lnTo>
                <a:lnTo>
                  <a:pt x="714489" y="0"/>
                </a:lnTo>
                <a:lnTo>
                  <a:pt x="714489" y="37153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flipH="1" flipV="1">
            <a:off x="11022349" y="7363387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371534"/>
                </a:moveTo>
                <a:lnTo>
                  <a:pt x="0" y="371534"/>
                </a:lnTo>
                <a:lnTo>
                  <a:pt x="0" y="0"/>
                </a:lnTo>
                <a:lnTo>
                  <a:pt x="714489" y="0"/>
                </a:lnTo>
                <a:lnTo>
                  <a:pt x="714489" y="37153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flipH="1" flipV="1">
            <a:off x="15534672" y="7363387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371534"/>
                </a:moveTo>
                <a:lnTo>
                  <a:pt x="0" y="371534"/>
                </a:lnTo>
                <a:lnTo>
                  <a:pt x="0" y="0"/>
                </a:lnTo>
                <a:lnTo>
                  <a:pt x="714489" y="0"/>
                </a:lnTo>
                <a:lnTo>
                  <a:pt x="714489" y="37153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flipH="1">
            <a:off x="4273404" y="9430642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0"/>
                </a:moveTo>
                <a:lnTo>
                  <a:pt x="0" y="0"/>
                </a:lnTo>
                <a:lnTo>
                  <a:pt x="0" y="371534"/>
                </a:lnTo>
                <a:lnTo>
                  <a:pt x="714489" y="371534"/>
                </a:lnTo>
                <a:lnTo>
                  <a:pt x="7144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flipH="1">
            <a:off x="8714029" y="9430642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0"/>
                </a:moveTo>
                <a:lnTo>
                  <a:pt x="0" y="0"/>
                </a:lnTo>
                <a:lnTo>
                  <a:pt x="0" y="371534"/>
                </a:lnTo>
                <a:lnTo>
                  <a:pt x="714489" y="371534"/>
                </a:lnTo>
                <a:lnTo>
                  <a:pt x="7144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flipH="1">
            <a:off x="13258971" y="9430642"/>
            <a:ext cx="714489" cy="371534"/>
          </a:xfrm>
          <a:custGeom>
            <a:avLst/>
            <a:gdLst/>
            <a:ahLst/>
            <a:cxnLst/>
            <a:rect l="l" t="t" r="r" b="b"/>
            <a:pathLst>
              <a:path w="714489" h="371534">
                <a:moveTo>
                  <a:pt x="714489" y="0"/>
                </a:moveTo>
                <a:lnTo>
                  <a:pt x="0" y="0"/>
                </a:lnTo>
                <a:lnTo>
                  <a:pt x="0" y="371534"/>
                </a:lnTo>
                <a:lnTo>
                  <a:pt x="714489" y="371534"/>
                </a:lnTo>
                <a:lnTo>
                  <a:pt x="7144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726580"/>
            <a:ext cx="8865003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 Color Explosion Lab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1550" y="2633677"/>
            <a:ext cx="16507880" cy="707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Today we discussed the steps taken to make sure milk is fresh and safe to drink. Milk is tested up to 17 times during this process. </a:t>
            </a:r>
          </a:p>
          <a:p>
            <a:pPr algn="ctr">
              <a:lnSpc>
                <a:spcPts val="6928"/>
              </a:lnSpc>
            </a:pPr>
            <a:endParaRPr lang="en-US" sz="6998" b="1">
              <a:solidFill>
                <a:srgbClr val="000000"/>
              </a:solidFill>
              <a:latin typeface="Gilroy Bold"/>
              <a:ea typeface="Gilroy Bold"/>
              <a:cs typeface="Gilroy Bold"/>
              <a:sym typeface="Gilroy Bold"/>
            </a:endParaRPr>
          </a:p>
          <a:p>
            <a:pPr algn="ctr">
              <a:lnSpc>
                <a:spcPts val="6928"/>
              </a:lnSpc>
            </a:pPr>
            <a:r>
              <a:rPr lang="en-US" sz="6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Let’s complete a fun lab to model testing milk with a twist that will give us colorful results.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550" y="1728202"/>
            <a:ext cx="15053875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INTRODUCTION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03550" y="5025360"/>
            <a:ext cx="3307357" cy="4617397"/>
          </a:xfrm>
          <a:custGeom>
            <a:avLst/>
            <a:gdLst/>
            <a:ahLst/>
            <a:cxnLst/>
            <a:rect l="l" t="t" r="r" b="b"/>
            <a:pathLst>
              <a:path w="3307357" h="4617397">
                <a:moveTo>
                  <a:pt x="0" y="0"/>
                </a:moveTo>
                <a:lnTo>
                  <a:pt x="3307357" y="0"/>
                </a:lnTo>
                <a:lnTo>
                  <a:pt x="3307357" y="4617397"/>
                </a:lnTo>
                <a:lnTo>
                  <a:pt x="0" y="46173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352358" y="5021819"/>
            <a:ext cx="6156529" cy="4617397"/>
          </a:xfrm>
          <a:custGeom>
            <a:avLst/>
            <a:gdLst/>
            <a:ahLst/>
            <a:cxnLst/>
            <a:rect l="l" t="t" r="r" b="b"/>
            <a:pathLst>
              <a:path w="6156529" h="4617397">
                <a:moveTo>
                  <a:pt x="0" y="0"/>
                </a:moveTo>
                <a:lnTo>
                  <a:pt x="6156530" y="0"/>
                </a:lnTo>
                <a:lnTo>
                  <a:pt x="6156530" y="4617397"/>
                </a:lnTo>
                <a:lnTo>
                  <a:pt x="0" y="461739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874389" y="5025360"/>
            <a:ext cx="4316044" cy="4617397"/>
          </a:xfrm>
          <a:custGeom>
            <a:avLst/>
            <a:gdLst/>
            <a:ahLst/>
            <a:cxnLst/>
            <a:rect l="l" t="t" r="r" b="b"/>
            <a:pathLst>
              <a:path w="4316044" h="4617397">
                <a:moveTo>
                  <a:pt x="0" y="0"/>
                </a:moveTo>
                <a:lnTo>
                  <a:pt x="4316044" y="0"/>
                </a:lnTo>
                <a:lnTo>
                  <a:pt x="4316044" y="4617397"/>
                </a:lnTo>
                <a:lnTo>
                  <a:pt x="0" y="461739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670813" y="5028901"/>
            <a:ext cx="3460392" cy="4613856"/>
          </a:xfrm>
          <a:custGeom>
            <a:avLst/>
            <a:gdLst/>
            <a:ahLst/>
            <a:cxnLst/>
            <a:rect l="l" t="t" r="r" b="b"/>
            <a:pathLst>
              <a:path w="3460392" h="4613856">
                <a:moveTo>
                  <a:pt x="0" y="0"/>
                </a:moveTo>
                <a:lnTo>
                  <a:pt x="3460392" y="0"/>
                </a:lnTo>
                <a:lnTo>
                  <a:pt x="3460392" y="4613856"/>
                </a:lnTo>
                <a:lnTo>
                  <a:pt x="0" y="461385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971550" y="726580"/>
            <a:ext cx="8865003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 Color Explosion Lab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1550" y="2699567"/>
            <a:ext cx="16507880" cy="181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Why did the food coloring in your whole milk “explode”?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1550" y="1728202"/>
            <a:ext cx="15053875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RESULTS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851853"/>
            <a:ext cx="22972560" cy="522625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Closure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9900" y="2245928"/>
            <a:ext cx="15468200" cy="460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8"/>
              </a:lnSpc>
            </a:pPr>
            <a:r>
              <a:rPr lang="en-US" sz="11998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Share one thing you learned today about “Keeping Milk Fresh”.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726580"/>
            <a:ext cx="10851539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Essential Vocabulary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9900" y="2414602"/>
            <a:ext cx="15951411" cy="749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5"/>
              </a:lnSpc>
            </a:pPr>
            <a:r>
              <a:rPr lang="en-US" sz="32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Inspector:</a:t>
            </a: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a person who checks dairy barns, cows, and equipment to make sure they are kept clean and safe.</a:t>
            </a:r>
          </a:p>
          <a:p>
            <a:pPr algn="l">
              <a:lnSpc>
                <a:spcPts val="1978"/>
              </a:lnSpc>
            </a:pPr>
            <a:endParaRPr lang="en-US" sz="32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265"/>
              </a:lnSpc>
            </a:pPr>
            <a:r>
              <a:rPr lang="en-US" sz="32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 Tank:</a:t>
            </a: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a special container where milk is cooled to under 40°F and stored until picked up and taken to the processing plant.</a:t>
            </a:r>
          </a:p>
          <a:p>
            <a:pPr algn="l">
              <a:lnSpc>
                <a:spcPts val="1978"/>
              </a:lnSpc>
            </a:pPr>
            <a:endParaRPr lang="en-US" sz="32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265"/>
              </a:lnSpc>
            </a:pPr>
            <a:r>
              <a:rPr lang="en-US" sz="32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Milking Equipment:</a:t>
            </a: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the unit used to gently remove the milk from the cow’s udder. </a:t>
            </a:r>
          </a:p>
          <a:p>
            <a:pPr algn="l">
              <a:lnSpc>
                <a:spcPts val="1978"/>
              </a:lnSpc>
            </a:pPr>
            <a:endParaRPr lang="en-US" sz="32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265"/>
              </a:lnSpc>
            </a:pPr>
            <a:r>
              <a:rPr lang="en-US" sz="32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Pasteurization:</a:t>
            </a: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the process of heating milk to at least 145°F for a short period of time which makes sure milk and dairy foods are safe to drink and eat.</a:t>
            </a:r>
          </a:p>
          <a:p>
            <a:pPr algn="l">
              <a:lnSpc>
                <a:spcPts val="1978"/>
              </a:lnSpc>
            </a:pPr>
            <a:endParaRPr lang="en-US" sz="32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265"/>
              </a:lnSpc>
            </a:pPr>
            <a:r>
              <a:rPr lang="en-US" sz="32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Processing Plant:</a:t>
            </a: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the place where milk is pasteurized and bottled for fluid milk or made into dairy foods.</a:t>
            </a:r>
          </a:p>
          <a:p>
            <a:pPr algn="l">
              <a:lnSpc>
                <a:spcPts val="1978"/>
              </a:lnSpc>
            </a:pPr>
            <a:endParaRPr lang="en-US" sz="32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265"/>
              </a:lnSpc>
            </a:pPr>
            <a:r>
              <a:rPr lang="en-US" sz="32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Sanitize:</a:t>
            </a: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To clean something making sure any dirt or harmful deposits are removed.</a:t>
            </a:r>
          </a:p>
          <a:p>
            <a:pPr algn="l">
              <a:lnSpc>
                <a:spcPts val="1978"/>
              </a:lnSpc>
            </a:pPr>
            <a:endParaRPr lang="en-US" sz="32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265"/>
              </a:lnSpc>
            </a:pPr>
            <a:r>
              <a:rPr lang="en-US" sz="32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Teats:</a:t>
            </a: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the projections on the bottom of the udder with openings for the milk to leave the udder.</a:t>
            </a:r>
          </a:p>
          <a:p>
            <a:pPr algn="l">
              <a:lnSpc>
                <a:spcPts val="1978"/>
              </a:lnSpc>
            </a:pPr>
            <a:endParaRPr lang="en-US" sz="32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265"/>
              </a:lnSpc>
            </a:pPr>
            <a:r>
              <a:rPr lang="en-US" sz="32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Udder:</a:t>
            </a: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the part of a cow’s body which makes and holds milk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550" y="172820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DAIRY DEFINITIONS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70547" cy="10287000"/>
            <a:chOff x="0" y="0"/>
            <a:chExt cx="486467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671" cy="2709333"/>
            </a:xfrm>
            <a:custGeom>
              <a:avLst/>
              <a:gdLst/>
              <a:ahLst/>
              <a:cxnLst/>
              <a:rect l="l" t="t" r="r" b="b"/>
              <a:pathLst>
                <a:path w="4864671" h="2709333">
                  <a:moveTo>
                    <a:pt x="0" y="0"/>
                  </a:moveTo>
                  <a:lnTo>
                    <a:pt x="4864671" y="0"/>
                  </a:lnTo>
                  <a:lnTo>
                    <a:pt x="486467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467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769" y="2780780"/>
            <a:ext cx="13989997" cy="111856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63697" y="5626180"/>
            <a:ext cx="1460424" cy="166905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514350" y="3814822"/>
            <a:ext cx="17259300" cy="6960827"/>
            <a:chOff x="0" y="0"/>
            <a:chExt cx="4816593" cy="1942574"/>
          </a:xfrm>
        </p:grpSpPr>
        <p:sp>
          <p:nvSpPr>
            <p:cNvPr id="14" name="Freeform 14">
              <a:hlinkClick r:id="rId5" tooltip="https://youtu.be/EG0mFi66Pp8?feature=shared"/>
            </p:cNvPr>
            <p:cNvSpPr/>
            <p:nvPr/>
          </p:nvSpPr>
          <p:spPr>
            <a:xfrm>
              <a:off x="0" y="0"/>
              <a:ext cx="4816592" cy="1942574"/>
            </a:xfrm>
            <a:custGeom>
              <a:avLst/>
              <a:gdLst/>
              <a:ahLst/>
              <a:cxnLst/>
              <a:rect l="l" t="t" r="r" b="b"/>
              <a:pathLst>
                <a:path w="4816592" h="1942574">
                  <a:moveTo>
                    <a:pt x="0" y="0"/>
                  </a:moveTo>
                  <a:lnTo>
                    <a:pt x="4816592" y="0"/>
                  </a:lnTo>
                  <a:lnTo>
                    <a:pt x="4816592" y="1942574"/>
                  </a:lnTo>
                  <a:lnTo>
                    <a:pt x="0" y="1942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1980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81075" y="2328577"/>
            <a:ext cx="15935730" cy="151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</a:pPr>
            <a:r>
              <a:rPr lang="en-US" sz="58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Let’s discover how milk is kept clean and safe when it leaves the cow to when we enjoy it.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1550" y="726580"/>
            <a:ext cx="7436845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Activating Strategy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1550" y="172820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DISCOVER DAIRY AND MILK SAFETY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379337"/>
            <a:ext cx="22972560" cy="522625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8"/>
                </a:lnTo>
                <a:lnTo>
                  <a:pt x="0" y="52262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9900" y="3053008"/>
            <a:ext cx="15468200" cy="2917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4"/>
              </a:lnSpc>
            </a:pPr>
            <a:r>
              <a:rPr lang="en-US" sz="7600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Have you ever thought about how much milk from the cow becomes dairy products that we eat?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172820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47373" y="7644772"/>
            <a:ext cx="5490418" cy="264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8"/>
              </a:lnSpc>
            </a:pPr>
            <a:r>
              <a:rPr lang="en-US" sz="35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There are 8 important steps that go into making sure milk and the dairy foods we buy are safe and wholesome.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2345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1: HEALTHY COWS AND CLEAN BARNS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661" y="8126854"/>
            <a:ext cx="5125325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farmer’s job is to keep the cows healthy and the barns clean.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345910"/>
            <a:ext cx="5125325" cy="9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Barns must be clean and well kept.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126854"/>
            <a:ext cx="5125325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Cows must be clean, comfortable, and well cared for.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99539" y="9692285"/>
            <a:ext cx="12888921" cy="47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Healthy cows produce quality milk.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97278" y="2788664"/>
            <a:ext cx="8778036" cy="697442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659870" y="8345910"/>
            <a:ext cx="5125325" cy="9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Cows are milked two or three times every day.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9268094" y="2788664"/>
            <a:ext cx="8778036" cy="6974424"/>
            <a:chOff x="0" y="0"/>
            <a:chExt cx="3901440" cy="3099816"/>
          </a:xfrm>
        </p:grpSpPr>
        <p:sp>
          <p:nvSpPr>
            <p:cNvPr id="16" name="Freeform 16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82345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2: INSPECTIONS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2727" y="8582147"/>
            <a:ext cx="8207140" cy="9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Dairy farmers are regularly checked by milk inspectors.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78376" y="8582147"/>
            <a:ext cx="8357472" cy="9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inspectors make sure the barn, cows, and milking equipment are clean.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2345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3: THE MILKING PROCESS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9388" y="8126854"/>
            <a:ext cx="5307871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Before milking, the cow’s udder is cleaned to make sure the milk stays clean.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52661" y="8172495"/>
            <a:ext cx="5680534" cy="125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32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milking equipment gently squeezes the milk out of the udder through the teats.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126854"/>
            <a:ext cx="5125325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milking process takes about 5 to 8 minutes.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99539" y="9692285"/>
            <a:ext cx="12888921" cy="47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Cows like to be milked.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26580"/>
            <a:ext cx="14642064" cy="7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Keeping Milk Fresh and Safe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23452"/>
            <a:ext cx="11198922" cy="5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4: COOLING THE MILK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126854"/>
            <a:ext cx="5206353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flows through clean pipelines to the large milk tank.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126854"/>
            <a:ext cx="5125325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milk runs through a plate cooler to lower the temperature quicker.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126854"/>
            <a:ext cx="5125325" cy="1350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cooled quickly to under 40°F to keep it fresh.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Custom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Gilroy</vt:lpstr>
      <vt:lpstr>Arial</vt:lpstr>
      <vt:lpstr>Gilroy Bold</vt:lpstr>
      <vt:lpstr>Gilroy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Milk Quality &amp; Safety Slides 3-5</dc:title>
  <cp:lastModifiedBy>Brittany Snyder</cp:lastModifiedBy>
  <cp:revision>1</cp:revision>
  <dcterms:created xsi:type="dcterms:W3CDTF">2006-08-16T00:00:00Z</dcterms:created>
  <dcterms:modified xsi:type="dcterms:W3CDTF">2025-02-27T17:28:36Z</dcterms:modified>
  <dc:identifier>DAGgAzW1Puo</dc:identifier>
</cp:coreProperties>
</file>