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Gilroy" panose="020B0604020202020204" charset="0"/>
      <p:regular r:id="rId26"/>
    </p:embeddedFont>
    <p:embeddedFont>
      <p:font typeface="Gilroy Bold" panose="020B0604020202020204" charset="0"/>
      <p:regular r:id="rId27"/>
    </p:embeddedFont>
    <p:embeddedFont>
      <p:font typeface="Gilroy Heavy"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5B10B-992A-471F-8CAE-2FA19BB2AD1E}" v="1" dt="2025-02-26T14:53:02.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Snyder" userId="b11b28ad-ee17-4e42-b6e8-38c942462181" providerId="ADAL" clId="{CC65B10B-992A-471F-8CAE-2FA19BB2AD1E}"/>
    <pc:docChg chg="modSld">
      <pc:chgData name="Brittany Snyder" userId="b11b28ad-ee17-4e42-b6e8-38c942462181" providerId="ADAL" clId="{CC65B10B-992A-471F-8CAE-2FA19BB2AD1E}" dt="2025-02-27T18:07:10.488" v="3" actId="20577"/>
      <pc:docMkLst>
        <pc:docMk/>
      </pc:docMkLst>
      <pc:sldChg chg="modSp mod">
        <pc:chgData name="Brittany Snyder" userId="b11b28ad-ee17-4e42-b6e8-38c942462181" providerId="ADAL" clId="{CC65B10B-992A-471F-8CAE-2FA19BB2AD1E}" dt="2025-02-27T18:05:41.569" v="0" actId="20577"/>
        <pc:sldMkLst>
          <pc:docMk/>
          <pc:sldMk cId="0" sldId="262"/>
        </pc:sldMkLst>
        <pc:spChg chg="mod">
          <ac:chgData name="Brittany Snyder" userId="b11b28ad-ee17-4e42-b6e8-38c942462181" providerId="ADAL" clId="{CC65B10B-992A-471F-8CAE-2FA19BB2AD1E}" dt="2025-02-27T18:05:41.569" v="0" actId="20577"/>
          <ac:spMkLst>
            <pc:docMk/>
            <pc:sldMk cId="0" sldId="262"/>
            <ac:spMk id="28" creationId="{00000000-0000-0000-0000-000000000000}"/>
          </ac:spMkLst>
        </pc:spChg>
      </pc:sldChg>
      <pc:sldChg chg="modSp mod">
        <pc:chgData name="Brittany Snyder" userId="b11b28ad-ee17-4e42-b6e8-38c942462181" providerId="ADAL" clId="{CC65B10B-992A-471F-8CAE-2FA19BB2AD1E}" dt="2025-02-27T18:07:10.488" v="3" actId="20577"/>
        <pc:sldMkLst>
          <pc:docMk/>
          <pc:sldMk cId="0" sldId="265"/>
        </pc:sldMkLst>
        <pc:spChg chg="mod">
          <ac:chgData name="Brittany Snyder" userId="b11b28ad-ee17-4e42-b6e8-38c942462181" providerId="ADAL" clId="{CC65B10B-992A-471F-8CAE-2FA19BB2AD1E}" dt="2025-02-27T18:07:10.488" v="3" actId="20577"/>
          <ac:spMkLst>
            <pc:docMk/>
            <pc:sldMk cId="0" sldId="265"/>
            <ac:spMk id="3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svg"/><Relationship Id="rId4" Type="http://schemas.openxmlformats.org/officeDocument/2006/relationships/image" Target="../media/image30.jpe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2.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45.svg"/><Relationship Id="rId4" Type="http://schemas.openxmlformats.org/officeDocument/2006/relationships/image" Target="../media/image39.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www.youtube.com/watch?v=1SpOLlgY32E" TargetMode="Externa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kahoot.it"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s://youtu.be/Eq_m71SYvJ4?feature=shared" TargetMode="Externa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27594" cy="10287000"/>
            <a:chOff x="0" y="0"/>
            <a:chExt cx="4853358" cy="2709333"/>
          </a:xfrm>
        </p:grpSpPr>
        <p:sp>
          <p:nvSpPr>
            <p:cNvPr id="3" name="Freeform 3"/>
            <p:cNvSpPr/>
            <p:nvPr/>
          </p:nvSpPr>
          <p:spPr>
            <a:xfrm>
              <a:off x="0" y="0"/>
              <a:ext cx="4853358" cy="2709333"/>
            </a:xfrm>
            <a:custGeom>
              <a:avLst/>
              <a:gdLst/>
              <a:ahLst/>
              <a:cxnLst/>
              <a:rect l="l" t="t" r="r" b="b"/>
              <a:pathLst>
                <a:path w="4853358" h="2709333">
                  <a:moveTo>
                    <a:pt x="0" y="0"/>
                  </a:moveTo>
                  <a:lnTo>
                    <a:pt x="4853358" y="0"/>
                  </a:lnTo>
                  <a:lnTo>
                    <a:pt x="4853358"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53358"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5784" y="6306494"/>
            <a:ext cx="22972560" cy="5226257"/>
          </a:xfrm>
          <a:custGeom>
            <a:avLst/>
            <a:gdLst/>
            <a:ahLst/>
            <a:cxnLst/>
            <a:rect l="l" t="t" r="r" b="b"/>
            <a:pathLst>
              <a:path w="22972560" h="5226257">
                <a:moveTo>
                  <a:pt x="0" y="0"/>
                </a:moveTo>
                <a:lnTo>
                  <a:pt x="22972561" y="0"/>
                </a:lnTo>
                <a:lnTo>
                  <a:pt x="22972561" y="5226257"/>
                </a:lnTo>
                <a:lnTo>
                  <a:pt x="0" y="522625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6171779" y="7909223"/>
            <a:ext cx="5944443" cy="2377777"/>
          </a:xfrm>
          <a:custGeom>
            <a:avLst/>
            <a:gdLst/>
            <a:ahLst/>
            <a:cxnLst/>
            <a:rect l="l" t="t" r="r" b="b"/>
            <a:pathLst>
              <a:path w="5944443" h="2377777">
                <a:moveTo>
                  <a:pt x="0" y="0"/>
                </a:moveTo>
                <a:lnTo>
                  <a:pt x="5944442" y="0"/>
                </a:lnTo>
                <a:lnTo>
                  <a:pt x="5944442" y="2377777"/>
                </a:lnTo>
                <a:lnTo>
                  <a:pt x="0" y="237777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7" name="TextBox 7"/>
          <p:cNvSpPr txBox="1"/>
          <p:nvPr/>
        </p:nvSpPr>
        <p:spPr>
          <a:xfrm>
            <a:off x="1985678" y="4132186"/>
            <a:ext cx="14316645" cy="726557"/>
          </a:xfrm>
          <a:prstGeom prst="rect">
            <a:avLst/>
          </a:prstGeom>
        </p:spPr>
        <p:txBody>
          <a:bodyPr lIns="0" tIns="0" rIns="0" bIns="0" rtlCol="0" anchor="t">
            <a:spAutoFit/>
          </a:bodyPr>
          <a:lstStyle/>
          <a:p>
            <a:pPr algn="ctr">
              <a:lnSpc>
                <a:spcPts val="5355"/>
              </a:lnSpc>
            </a:pPr>
            <a:r>
              <a:rPr lang="en-US" sz="5355" spc="-53">
                <a:solidFill>
                  <a:srgbClr val="FFFFFF"/>
                </a:solidFill>
                <a:latin typeface="Gilroy"/>
                <a:ea typeface="Gilroy"/>
                <a:cs typeface="Gilroy"/>
                <a:sym typeface="Gilroy"/>
              </a:rPr>
              <a:t>Keeping Milk Fresh</a:t>
            </a:r>
          </a:p>
        </p:txBody>
      </p:sp>
      <p:sp>
        <p:nvSpPr>
          <p:cNvPr id="8" name="TextBox 8"/>
          <p:cNvSpPr txBox="1"/>
          <p:nvPr/>
        </p:nvSpPr>
        <p:spPr>
          <a:xfrm>
            <a:off x="2791193" y="968656"/>
            <a:ext cx="12705614" cy="1281210"/>
          </a:xfrm>
          <a:prstGeom prst="rect">
            <a:avLst/>
          </a:prstGeom>
        </p:spPr>
        <p:txBody>
          <a:bodyPr lIns="0" tIns="0" rIns="0" bIns="0" rtlCol="0" anchor="t">
            <a:spAutoFit/>
          </a:bodyPr>
          <a:lstStyle/>
          <a:p>
            <a:pPr algn="ctr">
              <a:lnSpc>
                <a:spcPts val="9493"/>
              </a:lnSpc>
            </a:pPr>
            <a:r>
              <a:rPr lang="en-US" sz="9493" b="1">
                <a:solidFill>
                  <a:srgbClr val="FFFFFF"/>
                </a:solidFill>
                <a:latin typeface="Gilroy Heavy"/>
                <a:ea typeface="Gilroy Heavy"/>
                <a:cs typeface="Gilroy Heavy"/>
                <a:sym typeface="Gilroy Heavy"/>
              </a:rPr>
              <a:t>LESSON 2</a:t>
            </a:r>
          </a:p>
        </p:txBody>
      </p:sp>
      <p:sp>
        <p:nvSpPr>
          <p:cNvPr id="9" name="TextBox 9"/>
          <p:cNvSpPr txBox="1"/>
          <p:nvPr/>
        </p:nvSpPr>
        <p:spPr>
          <a:xfrm>
            <a:off x="546944" y="2297490"/>
            <a:ext cx="17194112" cy="1281713"/>
          </a:xfrm>
          <a:prstGeom prst="rect">
            <a:avLst/>
          </a:prstGeom>
        </p:spPr>
        <p:txBody>
          <a:bodyPr lIns="0" tIns="0" rIns="0" bIns="0" rtlCol="0" anchor="t">
            <a:spAutoFit/>
          </a:bodyPr>
          <a:lstStyle/>
          <a:p>
            <a:pPr algn="ctr">
              <a:lnSpc>
                <a:spcPts val="9493"/>
              </a:lnSpc>
            </a:pPr>
            <a:r>
              <a:rPr lang="en-US" sz="9493" b="1">
                <a:solidFill>
                  <a:srgbClr val="FFFFFF"/>
                </a:solidFill>
                <a:latin typeface="Gilroy Heavy"/>
                <a:ea typeface="Gilroy Heavy"/>
                <a:cs typeface="Gilroy Heavy"/>
                <a:sym typeface="Gilroy Heavy"/>
              </a:rPr>
              <a:t>Milk Quality and 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683549"/>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683549"/>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683549"/>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6" name="TextBox 26"/>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27" name="TextBox 27"/>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STANDARDIZATION</a:t>
            </a:r>
          </a:p>
        </p:txBody>
      </p:sp>
      <p:sp>
        <p:nvSpPr>
          <p:cNvPr id="28" name="TextBox 28"/>
          <p:cNvSpPr txBox="1"/>
          <p:nvPr/>
        </p:nvSpPr>
        <p:spPr>
          <a:xfrm>
            <a:off x="365842" y="8097094"/>
            <a:ext cx="5663161" cy="1410022"/>
          </a:xfrm>
          <a:prstGeom prst="rect">
            <a:avLst/>
          </a:prstGeom>
        </p:spPr>
        <p:txBody>
          <a:bodyPr lIns="0" tIns="0" rIns="0" bIns="0" rtlCol="0" anchor="t">
            <a:spAutoFit/>
          </a:bodyPr>
          <a:lstStyle/>
          <a:p>
            <a:pPr algn="ctr">
              <a:lnSpc>
                <a:spcPts val="2724"/>
              </a:lnSpc>
            </a:pPr>
            <a:r>
              <a:rPr lang="en-US" sz="2898">
                <a:solidFill>
                  <a:srgbClr val="000000"/>
                </a:solidFill>
                <a:latin typeface="Gilroy"/>
                <a:ea typeface="Gilroy"/>
                <a:cs typeface="Gilroy"/>
                <a:sym typeface="Gilroy"/>
              </a:rPr>
              <a:t>Standardization is the process of removing all the fat or cream from the milk at the processing plant.</a:t>
            </a:r>
          </a:p>
        </p:txBody>
      </p:sp>
      <p:sp>
        <p:nvSpPr>
          <p:cNvPr id="29" name="TextBox 29"/>
          <p:cNvSpPr txBox="1"/>
          <p:nvPr/>
        </p:nvSpPr>
        <p:spPr>
          <a:xfrm>
            <a:off x="6630266" y="8345910"/>
            <a:ext cx="5125325" cy="912390"/>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This milk is referred to as skim milk or fat-free milk.</a:t>
            </a:r>
          </a:p>
        </p:txBody>
      </p:sp>
      <p:sp>
        <p:nvSpPr>
          <p:cNvPr id="30" name="TextBox 30"/>
          <p:cNvSpPr txBox="1"/>
          <p:nvPr/>
        </p:nvSpPr>
        <p:spPr>
          <a:xfrm>
            <a:off x="12356906" y="8239741"/>
            <a:ext cx="5731254" cy="1115203"/>
          </a:xfrm>
          <a:prstGeom prst="rect">
            <a:avLst/>
          </a:prstGeom>
        </p:spPr>
        <p:txBody>
          <a:bodyPr lIns="0" tIns="0" rIns="0" bIns="0" rtlCol="0" anchor="t">
            <a:spAutoFit/>
          </a:bodyPr>
          <a:lstStyle/>
          <a:p>
            <a:pPr algn="ctr">
              <a:lnSpc>
                <a:spcPts val="2869"/>
              </a:lnSpc>
            </a:pPr>
            <a:r>
              <a:rPr lang="en-US" sz="2898" dirty="0">
                <a:solidFill>
                  <a:srgbClr val="000000"/>
                </a:solidFill>
                <a:latin typeface="Gilroy"/>
                <a:ea typeface="Gilroy"/>
                <a:cs typeface="Gilroy"/>
                <a:sym typeface="Gilroy"/>
              </a:rPr>
              <a:t>Fat is then added back later to create </a:t>
            </a:r>
            <a:r>
              <a:rPr lang="en-US" sz="2898">
                <a:solidFill>
                  <a:srgbClr val="000000"/>
                </a:solidFill>
                <a:latin typeface="Gilroy"/>
                <a:ea typeface="Gilroy"/>
                <a:cs typeface="Gilroy"/>
                <a:sym typeface="Gilroy"/>
              </a:rPr>
              <a:t>the various </a:t>
            </a:r>
            <a:r>
              <a:rPr lang="en-US" sz="2898" dirty="0">
                <a:solidFill>
                  <a:srgbClr val="000000"/>
                </a:solidFill>
                <a:latin typeface="Gilroy"/>
                <a:ea typeface="Gilroy"/>
                <a:cs typeface="Gilroy"/>
                <a:sym typeface="Gilroy"/>
              </a:rPr>
              <a:t>types (is. 1%, 2%, and whole) of milk.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683549"/>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683549"/>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683549"/>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6" name="Group 26"/>
          <p:cNvGrpSpPr/>
          <p:nvPr/>
        </p:nvGrpSpPr>
        <p:grpSpPr>
          <a:xfrm rot="-519979">
            <a:off x="14530463" y="2531426"/>
            <a:ext cx="598541" cy="3819593"/>
            <a:chOff x="0" y="0"/>
            <a:chExt cx="333613" cy="2128951"/>
          </a:xfrm>
        </p:grpSpPr>
        <p:sp>
          <p:nvSpPr>
            <p:cNvPr id="27" name="Freeform 27"/>
            <p:cNvSpPr/>
            <p:nvPr/>
          </p:nvSpPr>
          <p:spPr>
            <a:xfrm>
              <a:off x="0" y="0"/>
              <a:ext cx="333613" cy="2128951"/>
            </a:xfrm>
            <a:custGeom>
              <a:avLst/>
              <a:gdLst/>
              <a:ahLst/>
              <a:cxnLst/>
              <a:rect l="l" t="t" r="r" b="b"/>
              <a:pathLst>
                <a:path w="333613" h="2128951">
                  <a:moveTo>
                    <a:pt x="166806" y="2128951"/>
                  </a:moveTo>
                  <a:lnTo>
                    <a:pt x="333613" y="0"/>
                  </a:lnTo>
                  <a:lnTo>
                    <a:pt x="0" y="0"/>
                  </a:lnTo>
                  <a:lnTo>
                    <a:pt x="166806" y="2128951"/>
                  </a:lnTo>
                  <a:close/>
                </a:path>
              </a:pathLst>
            </a:custGeom>
            <a:solidFill>
              <a:srgbClr val="000000"/>
            </a:solidFill>
          </p:spPr>
          <p:txBody>
            <a:bodyPr/>
            <a:lstStyle/>
            <a:p>
              <a:endParaRPr lang="en-US"/>
            </a:p>
          </p:txBody>
        </p:sp>
        <p:sp>
          <p:nvSpPr>
            <p:cNvPr id="28" name="TextBox 28"/>
            <p:cNvSpPr txBox="1"/>
            <p:nvPr/>
          </p:nvSpPr>
          <p:spPr>
            <a:xfrm>
              <a:off x="52127" y="113968"/>
              <a:ext cx="229359" cy="1026542"/>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3547613" y="1766302"/>
            <a:ext cx="2153817" cy="215381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cstate="email">
                <a:extLst>
                  <a:ext uri="{28A0092B-C50C-407E-A947-70E740481C1C}">
                    <a14:useLocalDpi xmlns:a14="http://schemas.microsoft.com/office/drawing/2010/main"/>
                  </a:ext>
                </a:extLst>
              </a:blip>
              <a:stretch>
                <a:fillRect/>
              </a:stretch>
            </a:blipFill>
            <a:ln w="38100" cap="sq">
              <a:solidFill>
                <a:srgbClr val="000000"/>
              </a:solidFill>
              <a:prstDash val="solid"/>
              <a:miter/>
            </a:ln>
          </p:spPr>
          <p:txBody>
            <a:bodyPr/>
            <a:lstStyle/>
            <a:p>
              <a:endParaRPr lang="en-US"/>
            </a:p>
          </p:txBody>
        </p:sp>
      </p:grpSp>
      <p:grpSp>
        <p:nvGrpSpPr>
          <p:cNvPr id="31" name="Group 31"/>
          <p:cNvGrpSpPr/>
          <p:nvPr/>
        </p:nvGrpSpPr>
        <p:grpSpPr>
          <a:xfrm>
            <a:off x="13941743" y="2679383"/>
            <a:ext cx="1443038" cy="416243"/>
            <a:chOff x="0" y="0"/>
            <a:chExt cx="1924050" cy="554990"/>
          </a:xfrm>
        </p:grpSpPr>
        <p:sp>
          <p:nvSpPr>
            <p:cNvPr id="32" name="Freeform 32"/>
            <p:cNvSpPr/>
            <p:nvPr/>
          </p:nvSpPr>
          <p:spPr>
            <a:xfrm>
              <a:off x="22860" y="-20320"/>
              <a:ext cx="1888490" cy="574040"/>
            </a:xfrm>
            <a:custGeom>
              <a:avLst/>
              <a:gdLst/>
              <a:ahLst/>
              <a:cxnLst/>
              <a:rect l="l" t="t" r="r" b="b"/>
              <a:pathLst>
                <a:path w="1888490" h="574040">
                  <a:moveTo>
                    <a:pt x="27940" y="179070"/>
                  </a:moveTo>
                  <a:cubicBezTo>
                    <a:pt x="543560" y="153670"/>
                    <a:pt x="963930" y="180340"/>
                    <a:pt x="1233170" y="160020"/>
                  </a:cubicBezTo>
                  <a:cubicBezTo>
                    <a:pt x="1450340" y="143510"/>
                    <a:pt x="1727200" y="0"/>
                    <a:pt x="1818640" y="71120"/>
                  </a:cubicBezTo>
                  <a:cubicBezTo>
                    <a:pt x="1888490" y="127000"/>
                    <a:pt x="1887220" y="369570"/>
                    <a:pt x="1849120" y="412750"/>
                  </a:cubicBezTo>
                  <a:cubicBezTo>
                    <a:pt x="1828800" y="438150"/>
                    <a:pt x="1789430" y="415290"/>
                    <a:pt x="1742440" y="422910"/>
                  </a:cubicBezTo>
                  <a:cubicBezTo>
                    <a:pt x="1654810" y="435610"/>
                    <a:pt x="1521460" y="486410"/>
                    <a:pt x="1365250" y="502920"/>
                  </a:cubicBezTo>
                  <a:cubicBezTo>
                    <a:pt x="1115060" y="529590"/>
                    <a:pt x="618490" y="496570"/>
                    <a:pt x="381000" y="504190"/>
                  </a:cubicBezTo>
                  <a:cubicBezTo>
                    <a:pt x="245110" y="508000"/>
                    <a:pt x="121920" y="574040"/>
                    <a:pt x="62230" y="523240"/>
                  </a:cubicBezTo>
                  <a:cubicBezTo>
                    <a:pt x="0" y="471170"/>
                    <a:pt x="27940" y="179070"/>
                    <a:pt x="27940" y="179070"/>
                  </a:cubicBezTo>
                </a:path>
              </a:pathLst>
            </a:custGeom>
            <a:solidFill>
              <a:srgbClr val="FFF234">
                <a:alpha val="3529"/>
              </a:srgbClr>
            </a:solidFill>
            <a:ln cap="sq">
              <a:noFill/>
              <a:prstDash val="solid"/>
              <a:miter/>
            </a:ln>
          </p:spPr>
          <p:txBody>
            <a:bodyPr/>
            <a:lstStyle/>
            <a:p>
              <a:endParaRPr lang="en-US"/>
            </a:p>
          </p:txBody>
        </p:sp>
      </p:grpSp>
      <p:sp>
        <p:nvSpPr>
          <p:cNvPr id="33" name="Freeform 33"/>
          <p:cNvSpPr/>
          <p:nvPr/>
        </p:nvSpPr>
        <p:spPr>
          <a:xfrm flipH="1">
            <a:off x="14789162" y="6297984"/>
            <a:ext cx="624193" cy="638561"/>
          </a:xfrm>
          <a:custGeom>
            <a:avLst/>
            <a:gdLst/>
            <a:ahLst/>
            <a:cxnLst/>
            <a:rect l="l" t="t" r="r" b="b"/>
            <a:pathLst>
              <a:path w="624193" h="638561">
                <a:moveTo>
                  <a:pt x="624193" y="0"/>
                </a:moveTo>
                <a:lnTo>
                  <a:pt x="0" y="0"/>
                </a:lnTo>
                <a:lnTo>
                  <a:pt x="0" y="638561"/>
                </a:lnTo>
                <a:lnTo>
                  <a:pt x="624193" y="638561"/>
                </a:lnTo>
                <a:lnTo>
                  <a:pt x="62419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4" name="TextBox 34"/>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35" name="TextBox 35"/>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HOMOGENIZATION</a:t>
            </a:r>
          </a:p>
        </p:txBody>
      </p:sp>
      <p:sp>
        <p:nvSpPr>
          <p:cNvPr id="36" name="TextBox 36"/>
          <p:cNvSpPr txBox="1"/>
          <p:nvPr/>
        </p:nvSpPr>
        <p:spPr>
          <a:xfrm>
            <a:off x="374409" y="8285103"/>
            <a:ext cx="5577828" cy="1024479"/>
          </a:xfrm>
          <a:prstGeom prst="rect">
            <a:avLst/>
          </a:prstGeom>
        </p:spPr>
        <p:txBody>
          <a:bodyPr lIns="0" tIns="0" rIns="0" bIns="0" rtlCol="0" anchor="t">
            <a:spAutoFit/>
          </a:bodyPr>
          <a:lstStyle/>
          <a:p>
            <a:pPr algn="ctr">
              <a:lnSpc>
                <a:spcPts val="2671"/>
              </a:lnSpc>
            </a:pPr>
            <a:r>
              <a:rPr lang="en-US" sz="2698">
                <a:solidFill>
                  <a:srgbClr val="000000"/>
                </a:solidFill>
                <a:latin typeface="Gilroy"/>
                <a:ea typeface="Gilroy"/>
                <a:cs typeface="Gilroy"/>
                <a:sym typeface="Gilroy"/>
              </a:rPr>
              <a:t>Homogenization breaks up the fat globules in milk so they cannot rise to the top and separate.</a:t>
            </a:r>
          </a:p>
        </p:txBody>
      </p:sp>
      <p:sp>
        <p:nvSpPr>
          <p:cNvPr id="37" name="TextBox 37"/>
          <p:cNvSpPr txBox="1"/>
          <p:nvPr/>
        </p:nvSpPr>
        <p:spPr>
          <a:xfrm>
            <a:off x="6630266" y="8285103"/>
            <a:ext cx="5125325" cy="1024479"/>
          </a:xfrm>
          <a:prstGeom prst="rect">
            <a:avLst/>
          </a:prstGeom>
        </p:spPr>
        <p:txBody>
          <a:bodyPr lIns="0" tIns="0" rIns="0" bIns="0" rtlCol="0" anchor="t">
            <a:spAutoFit/>
          </a:bodyPr>
          <a:lstStyle/>
          <a:p>
            <a:pPr algn="ctr">
              <a:lnSpc>
                <a:spcPts val="2671"/>
              </a:lnSpc>
            </a:pPr>
            <a:r>
              <a:rPr lang="en-US" sz="2698">
                <a:solidFill>
                  <a:srgbClr val="000000"/>
                </a:solidFill>
                <a:latin typeface="Gilroy"/>
                <a:ea typeface="Gilroy"/>
                <a:cs typeface="Gilroy"/>
                <a:sym typeface="Gilroy"/>
              </a:rPr>
              <a:t>Homogenized milk is consistent throughout and tastes the same in every sip.</a:t>
            </a:r>
          </a:p>
        </p:txBody>
      </p:sp>
      <p:sp>
        <p:nvSpPr>
          <p:cNvPr id="38" name="TextBox 38"/>
          <p:cNvSpPr txBox="1"/>
          <p:nvPr/>
        </p:nvSpPr>
        <p:spPr>
          <a:xfrm>
            <a:off x="12399858" y="8118415"/>
            <a:ext cx="5645350" cy="1357854"/>
          </a:xfrm>
          <a:prstGeom prst="rect">
            <a:avLst/>
          </a:prstGeom>
        </p:spPr>
        <p:txBody>
          <a:bodyPr lIns="0" tIns="0" rIns="0" bIns="0" rtlCol="0" anchor="t">
            <a:spAutoFit/>
          </a:bodyPr>
          <a:lstStyle/>
          <a:p>
            <a:pPr algn="ctr">
              <a:lnSpc>
                <a:spcPts val="2671"/>
              </a:lnSpc>
            </a:pPr>
            <a:r>
              <a:rPr lang="en-US" sz="2698">
                <a:solidFill>
                  <a:srgbClr val="000000"/>
                </a:solidFill>
                <a:latin typeface="Gilroy"/>
                <a:ea typeface="Gilroy"/>
                <a:cs typeface="Gilroy"/>
                <a:sym typeface="Gilroy"/>
              </a:rPr>
              <a:t>Milk that has not been homogenized is called “creamline milk” and is just as safe to drink as homogenized milk.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1793048" y="2459980"/>
            <a:ext cx="7564562" cy="7564562"/>
          </a:xfrm>
          <a:custGeom>
            <a:avLst/>
            <a:gdLst/>
            <a:ahLst/>
            <a:cxnLst/>
            <a:rect l="l" t="t" r="r" b="b"/>
            <a:pathLst>
              <a:path w="7564562" h="7564562">
                <a:moveTo>
                  <a:pt x="0" y="0"/>
                </a:moveTo>
                <a:lnTo>
                  <a:pt x="7564562" y="0"/>
                </a:lnTo>
                <a:lnTo>
                  <a:pt x="7564562" y="7564562"/>
                </a:lnTo>
                <a:lnTo>
                  <a:pt x="0" y="7564562"/>
                </a:lnTo>
                <a:lnTo>
                  <a:pt x="0" y="0"/>
                </a:lnTo>
                <a:close/>
              </a:path>
            </a:pathLst>
          </a:custGeom>
          <a:blipFill>
            <a:blip r:embed="rId3"/>
            <a:stretch>
              <a:fillRect/>
            </a:stretch>
          </a:blipFill>
        </p:spPr>
        <p:txBody>
          <a:bodyPr/>
          <a:lstStyle/>
          <a:p>
            <a:endParaRPr lang="en-US"/>
          </a:p>
        </p:txBody>
      </p:sp>
      <p:grpSp>
        <p:nvGrpSpPr>
          <p:cNvPr id="12" name="Group 12"/>
          <p:cNvGrpSpPr/>
          <p:nvPr/>
        </p:nvGrpSpPr>
        <p:grpSpPr>
          <a:xfrm rot="-2312808">
            <a:off x="3131156" y="4878898"/>
            <a:ext cx="598541" cy="2855961"/>
            <a:chOff x="0" y="0"/>
            <a:chExt cx="333613" cy="1591846"/>
          </a:xfrm>
        </p:grpSpPr>
        <p:sp>
          <p:nvSpPr>
            <p:cNvPr id="13" name="Freeform 13"/>
            <p:cNvSpPr/>
            <p:nvPr/>
          </p:nvSpPr>
          <p:spPr>
            <a:xfrm>
              <a:off x="0" y="0"/>
              <a:ext cx="333613" cy="1591846"/>
            </a:xfrm>
            <a:custGeom>
              <a:avLst/>
              <a:gdLst/>
              <a:ahLst/>
              <a:cxnLst/>
              <a:rect l="l" t="t" r="r" b="b"/>
              <a:pathLst>
                <a:path w="333613" h="1591846">
                  <a:moveTo>
                    <a:pt x="166806" y="1591846"/>
                  </a:moveTo>
                  <a:lnTo>
                    <a:pt x="333613" y="0"/>
                  </a:lnTo>
                  <a:lnTo>
                    <a:pt x="0" y="0"/>
                  </a:lnTo>
                  <a:lnTo>
                    <a:pt x="166806" y="1591846"/>
                  </a:lnTo>
                  <a:close/>
                </a:path>
              </a:pathLst>
            </a:custGeom>
            <a:solidFill>
              <a:srgbClr val="000000"/>
            </a:solidFill>
          </p:spPr>
          <p:txBody>
            <a:bodyPr/>
            <a:lstStyle/>
            <a:p>
              <a:endParaRPr lang="en-US"/>
            </a:p>
          </p:txBody>
        </p:sp>
        <p:sp>
          <p:nvSpPr>
            <p:cNvPr id="14" name="TextBox 14"/>
            <p:cNvSpPr txBox="1"/>
            <p:nvPr/>
          </p:nvSpPr>
          <p:spPr>
            <a:xfrm>
              <a:off x="52127" y="75603"/>
              <a:ext cx="229359" cy="777171"/>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900712" y="3297547"/>
            <a:ext cx="2153817" cy="2153817"/>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cstate="email">
                <a:extLst>
                  <a:ext uri="{28A0092B-C50C-407E-A947-70E740481C1C}">
                    <a14:useLocalDpi xmlns:a14="http://schemas.microsoft.com/office/drawing/2010/main"/>
                  </a:ext>
                </a:extLst>
              </a:blip>
              <a:stretch>
                <a:fillRect/>
              </a:stretch>
            </a:blipFill>
            <a:ln w="38100" cap="sq">
              <a:solidFill>
                <a:srgbClr val="000000"/>
              </a:solidFill>
              <a:prstDash val="solid"/>
              <a:miter/>
            </a:ln>
          </p:spPr>
          <p:txBody>
            <a:bodyPr/>
            <a:lstStyle/>
            <a:p>
              <a:endParaRPr lang="en-US"/>
            </a:p>
          </p:txBody>
        </p:sp>
      </p:grpSp>
      <p:sp>
        <p:nvSpPr>
          <p:cNvPr id="17" name="Freeform 17"/>
          <p:cNvSpPr/>
          <p:nvPr/>
        </p:nvSpPr>
        <p:spPr>
          <a:xfrm flipH="1">
            <a:off x="3933012" y="7256029"/>
            <a:ext cx="1069035" cy="1093642"/>
          </a:xfrm>
          <a:custGeom>
            <a:avLst/>
            <a:gdLst/>
            <a:ahLst/>
            <a:cxnLst/>
            <a:rect l="l" t="t" r="r" b="b"/>
            <a:pathLst>
              <a:path w="1069035" h="1093642">
                <a:moveTo>
                  <a:pt x="1069035" y="0"/>
                </a:moveTo>
                <a:lnTo>
                  <a:pt x="0" y="0"/>
                </a:lnTo>
                <a:lnTo>
                  <a:pt x="0" y="1093642"/>
                </a:lnTo>
                <a:lnTo>
                  <a:pt x="1069035" y="1093642"/>
                </a:lnTo>
                <a:lnTo>
                  <a:pt x="106903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19" name="TextBox 19"/>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FORTIFICATION</a:t>
            </a:r>
          </a:p>
        </p:txBody>
      </p:sp>
      <p:sp>
        <p:nvSpPr>
          <p:cNvPr id="20" name="TextBox 20"/>
          <p:cNvSpPr txBox="1"/>
          <p:nvPr/>
        </p:nvSpPr>
        <p:spPr>
          <a:xfrm>
            <a:off x="8630555" y="2887719"/>
            <a:ext cx="8628745" cy="6785284"/>
          </a:xfrm>
          <a:prstGeom prst="rect">
            <a:avLst/>
          </a:prstGeom>
        </p:spPr>
        <p:txBody>
          <a:bodyPr lIns="0" tIns="0" rIns="0" bIns="0" rtlCol="0" anchor="t">
            <a:spAutoFit/>
          </a:bodyPr>
          <a:lstStyle/>
          <a:p>
            <a:pPr marL="967949" lvl="1" indent="-483974" algn="l">
              <a:lnSpc>
                <a:spcPts val="4438"/>
              </a:lnSpc>
              <a:buFont typeface="Arial"/>
              <a:buChar char="•"/>
            </a:pPr>
            <a:r>
              <a:rPr lang="en-US" sz="4483">
                <a:solidFill>
                  <a:srgbClr val="000000"/>
                </a:solidFill>
                <a:latin typeface="Gilroy"/>
                <a:ea typeface="Gilroy"/>
                <a:cs typeface="Gilroy"/>
                <a:sym typeface="Gilroy"/>
              </a:rPr>
              <a:t>Fortification is the process of adding vitamins to the milk before bottling.</a:t>
            </a:r>
          </a:p>
          <a:p>
            <a:pPr algn="l">
              <a:lnSpc>
                <a:spcPts val="4438"/>
              </a:lnSpc>
            </a:pPr>
            <a:endParaRPr lang="en-US" sz="4483">
              <a:solidFill>
                <a:srgbClr val="000000"/>
              </a:solidFill>
              <a:latin typeface="Gilroy"/>
              <a:ea typeface="Gilroy"/>
              <a:cs typeface="Gilroy"/>
              <a:sym typeface="Gilroy"/>
            </a:endParaRPr>
          </a:p>
          <a:p>
            <a:pPr marL="967949" lvl="1" indent="-483974" algn="l">
              <a:lnSpc>
                <a:spcPts val="4438"/>
              </a:lnSpc>
              <a:buFont typeface="Arial"/>
              <a:buChar char="•"/>
            </a:pPr>
            <a:r>
              <a:rPr lang="en-US" sz="4483">
                <a:solidFill>
                  <a:srgbClr val="000000"/>
                </a:solidFill>
                <a:latin typeface="Gilroy"/>
                <a:ea typeface="Gilroy"/>
                <a:cs typeface="Gilroy"/>
                <a:sym typeface="Gilroy"/>
              </a:rPr>
              <a:t>Commonly, milk is fortified with Vitamins A and D in the U.S.</a:t>
            </a:r>
          </a:p>
          <a:p>
            <a:pPr algn="l">
              <a:lnSpc>
                <a:spcPts val="4438"/>
              </a:lnSpc>
            </a:pPr>
            <a:endParaRPr lang="en-US" sz="4483">
              <a:solidFill>
                <a:srgbClr val="000000"/>
              </a:solidFill>
              <a:latin typeface="Gilroy"/>
              <a:ea typeface="Gilroy"/>
              <a:cs typeface="Gilroy"/>
              <a:sym typeface="Gilroy"/>
            </a:endParaRPr>
          </a:p>
          <a:p>
            <a:pPr marL="967949" lvl="1" indent="-483974" algn="l">
              <a:lnSpc>
                <a:spcPts val="4438"/>
              </a:lnSpc>
              <a:buFont typeface="Arial"/>
              <a:buChar char="•"/>
            </a:pPr>
            <a:r>
              <a:rPr lang="en-US" sz="4483">
                <a:solidFill>
                  <a:srgbClr val="000000"/>
                </a:solidFill>
                <a:latin typeface="Gilroy"/>
                <a:ea typeface="Gilroy"/>
                <a:cs typeface="Gilroy"/>
                <a:sym typeface="Gilroy"/>
              </a:rPr>
              <a:t>This process is not necessary and is usually done to make milk even more nutritious than it already 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TextBox 10"/>
          <p:cNvSpPr txBox="1"/>
          <p:nvPr/>
        </p:nvSpPr>
        <p:spPr>
          <a:xfrm>
            <a:off x="971550" y="726580"/>
            <a:ext cx="14985681"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11" name="Freeform 11"/>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2" name="Group 12"/>
          <p:cNvGrpSpPr/>
          <p:nvPr/>
        </p:nvGrpSpPr>
        <p:grpSpPr>
          <a:xfrm>
            <a:off x="139922" y="7201105"/>
            <a:ext cx="2867423" cy="2074489"/>
            <a:chOff x="0" y="0"/>
            <a:chExt cx="14924126" cy="10797131"/>
          </a:xfrm>
        </p:grpSpPr>
        <p:sp>
          <p:nvSpPr>
            <p:cNvPr id="13" name="Freeform 13"/>
            <p:cNvSpPr/>
            <p:nvPr/>
          </p:nvSpPr>
          <p:spPr>
            <a:xfrm>
              <a:off x="0" y="0"/>
              <a:ext cx="14924126" cy="10797131"/>
            </a:xfrm>
            <a:custGeom>
              <a:avLst/>
              <a:gdLst/>
              <a:ahLst/>
              <a:cxnLst/>
              <a:rect l="l" t="t" r="r" b="b"/>
              <a:pathLst>
                <a:path w="14924126" h="10797131">
                  <a:moveTo>
                    <a:pt x="14924126" y="258924"/>
                  </a:moveTo>
                  <a:lnTo>
                    <a:pt x="14924126" y="10538207"/>
                  </a:lnTo>
                  <a:cubicBezTo>
                    <a:pt x="14924126" y="10681262"/>
                    <a:pt x="14812259" y="10797131"/>
                    <a:pt x="14674142" y="10797131"/>
                  </a:cubicBezTo>
                  <a:lnTo>
                    <a:pt x="249985" y="10797131"/>
                  </a:lnTo>
                  <a:cubicBezTo>
                    <a:pt x="111868" y="10797131"/>
                    <a:pt x="0" y="10681262"/>
                    <a:pt x="0" y="10538207"/>
                  </a:cubicBezTo>
                  <a:lnTo>
                    <a:pt x="0" y="258924"/>
                  </a:lnTo>
                  <a:cubicBezTo>
                    <a:pt x="0" y="115868"/>
                    <a:pt x="111868" y="0"/>
                    <a:pt x="249985" y="0"/>
                  </a:cubicBezTo>
                  <a:lnTo>
                    <a:pt x="14674142" y="0"/>
                  </a:lnTo>
                  <a:cubicBezTo>
                    <a:pt x="14812259" y="0"/>
                    <a:pt x="14924126" y="115868"/>
                    <a:pt x="14924126" y="258924"/>
                  </a:cubicBezTo>
                  <a:close/>
                </a:path>
              </a:pathLst>
            </a:custGeom>
            <a:blipFill>
              <a:blip r:embed="rId3"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14" name="Group 14"/>
          <p:cNvGrpSpPr/>
          <p:nvPr/>
        </p:nvGrpSpPr>
        <p:grpSpPr>
          <a:xfrm>
            <a:off x="3145029" y="7196713"/>
            <a:ext cx="2878811" cy="2078882"/>
            <a:chOff x="0" y="0"/>
            <a:chExt cx="14924126" cy="10777189"/>
          </a:xfrm>
        </p:grpSpPr>
        <p:sp>
          <p:nvSpPr>
            <p:cNvPr id="15" name="Freeform 15"/>
            <p:cNvSpPr/>
            <p:nvPr/>
          </p:nvSpPr>
          <p:spPr>
            <a:xfrm>
              <a:off x="0" y="0"/>
              <a:ext cx="14924126" cy="10777189"/>
            </a:xfrm>
            <a:custGeom>
              <a:avLst/>
              <a:gdLst/>
              <a:ahLst/>
              <a:cxnLst/>
              <a:rect l="l" t="t" r="r" b="b"/>
              <a:pathLst>
                <a:path w="14924126" h="10777189">
                  <a:moveTo>
                    <a:pt x="14924126" y="258446"/>
                  </a:moveTo>
                  <a:lnTo>
                    <a:pt x="14924126" y="10518743"/>
                  </a:lnTo>
                  <a:cubicBezTo>
                    <a:pt x="14924126" y="10661535"/>
                    <a:pt x="14812259" y="10777189"/>
                    <a:pt x="14674142" y="10777189"/>
                  </a:cubicBezTo>
                  <a:lnTo>
                    <a:pt x="249985" y="10777189"/>
                  </a:lnTo>
                  <a:cubicBezTo>
                    <a:pt x="111868" y="10777189"/>
                    <a:pt x="0" y="10661535"/>
                    <a:pt x="0" y="10518743"/>
                  </a:cubicBezTo>
                  <a:lnTo>
                    <a:pt x="0" y="258446"/>
                  </a:lnTo>
                  <a:cubicBezTo>
                    <a:pt x="0" y="115654"/>
                    <a:pt x="111868" y="0"/>
                    <a:pt x="249985" y="0"/>
                  </a:cubicBezTo>
                  <a:lnTo>
                    <a:pt x="14674142" y="0"/>
                  </a:lnTo>
                  <a:cubicBezTo>
                    <a:pt x="14812259" y="0"/>
                    <a:pt x="14924126" y="115654"/>
                    <a:pt x="14924126" y="258446"/>
                  </a:cubicBezTo>
                  <a:close/>
                </a:path>
              </a:pathLst>
            </a:custGeom>
            <a:blipFill>
              <a:blip r:embed="rId4"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16" name="Group 16"/>
          <p:cNvGrpSpPr/>
          <p:nvPr/>
        </p:nvGrpSpPr>
        <p:grpSpPr>
          <a:xfrm>
            <a:off x="6161565" y="7175082"/>
            <a:ext cx="2903578" cy="2100513"/>
            <a:chOff x="0" y="0"/>
            <a:chExt cx="14922103" cy="10794981"/>
          </a:xfrm>
        </p:grpSpPr>
        <p:sp>
          <p:nvSpPr>
            <p:cNvPr id="17" name="Freeform 17"/>
            <p:cNvSpPr/>
            <p:nvPr/>
          </p:nvSpPr>
          <p:spPr>
            <a:xfrm>
              <a:off x="0" y="0"/>
              <a:ext cx="14922103" cy="10794981"/>
            </a:xfrm>
            <a:custGeom>
              <a:avLst/>
              <a:gdLst/>
              <a:ahLst/>
              <a:cxnLst/>
              <a:rect l="l" t="t" r="r" b="b"/>
              <a:pathLst>
                <a:path w="14922103" h="10794981">
                  <a:moveTo>
                    <a:pt x="14922103" y="258872"/>
                  </a:moveTo>
                  <a:lnTo>
                    <a:pt x="14922103" y="10536108"/>
                  </a:lnTo>
                  <a:cubicBezTo>
                    <a:pt x="14922103" y="10679135"/>
                    <a:pt x="14810249" y="10794981"/>
                    <a:pt x="14672151" y="10794981"/>
                  </a:cubicBezTo>
                  <a:lnTo>
                    <a:pt x="249951" y="10794981"/>
                  </a:lnTo>
                  <a:cubicBezTo>
                    <a:pt x="111853" y="10794981"/>
                    <a:pt x="0" y="10679135"/>
                    <a:pt x="0" y="10536108"/>
                  </a:cubicBezTo>
                  <a:lnTo>
                    <a:pt x="0" y="258872"/>
                  </a:lnTo>
                  <a:cubicBezTo>
                    <a:pt x="0" y="115845"/>
                    <a:pt x="111853" y="0"/>
                    <a:pt x="249951" y="0"/>
                  </a:cubicBezTo>
                  <a:lnTo>
                    <a:pt x="14672151" y="0"/>
                  </a:lnTo>
                  <a:cubicBezTo>
                    <a:pt x="14810249" y="0"/>
                    <a:pt x="14922103" y="115845"/>
                    <a:pt x="14922103" y="258872"/>
                  </a:cubicBezTo>
                  <a:close/>
                </a:path>
              </a:pathLst>
            </a:custGeom>
            <a:blipFill>
              <a:blip r:embed="rId5"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18" name="Group 18"/>
          <p:cNvGrpSpPr/>
          <p:nvPr/>
        </p:nvGrpSpPr>
        <p:grpSpPr>
          <a:xfrm>
            <a:off x="9202868" y="7175082"/>
            <a:ext cx="2911008" cy="2100513"/>
            <a:chOff x="0" y="0"/>
            <a:chExt cx="14935630" cy="10777189"/>
          </a:xfrm>
        </p:grpSpPr>
        <p:sp>
          <p:nvSpPr>
            <p:cNvPr id="19" name="Freeform 19"/>
            <p:cNvSpPr/>
            <p:nvPr/>
          </p:nvSpPr>
          <p:spPr>
            <a:xfrm>
              <a:off x="0" y="0"/>
              <a:ext cx="14935629" cy="10777189"/>
            </a:xfrm>
            <a:custGeom>
              <a:avLst/>
              <a:gdLst/>
              <a:ahLst/>
              <a:cxnLst/>
              <a:rect l="l" t="t" r="r" b="b"/>
              <a:pathLst>
                <a:path w="14935629" h="10777189">
                  <a:moveTo>
                    <a:pt x="14935629" y="258446"/>
                  </a:moveTo>
                  <a:lnTo>
                    <a:pt x="14935629" y="10518743"/>
                  </a:lnTo>
                  <a:cubicBezTo>
                    <a:pt x="14935629" y="10661535"/>
                    <a:pt x="14823675" y="10777189"/>
                    <a:pt x="14685452" y="10777189"/>
                  </a:cubicBezTo>
                  <a:lnTo>
                    <a:pt x="250178" y="10777189"/>
                  </a:lnTo>
                  <a:cubicBezTo>
                    <a:pt x="111955" y="10777189"/>
                    <a:pt x="0" y="10661535"/>
                    <a:pt x="0" y="10518743"/>
                  </a:cubicBezTo>
                  <a:lnTo>
                    <a:pt x="0" y="258446"/>
                  </a:lnTo>
                  <a:cubicBezTo>
                    <a:pt x="0" y="115654"/>
                    <a:pt x="111955" y="0"/>
                    <a:pt x="250178" y="0"/>
                  </a:cubicBezTo>
                  <a:lnTo>
                    <a:pt x="14685452" y="0"/>
                  </a:lnTo>
                  <a:cubicBezTo>
                    <a:pt x="14823675" y="0"/>
                    <a:pt x="14935629" y="115654"/>
                    <a:pt x="14935629" y="258446"/>
                  </a:cubicBezTo>
                  <a:close/>
                </a:path>
              </a:pathLst>
            </a:custGeom>
            <a:blipFill>
              <a:blip r:embed="rId6"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20" name="Group 20"/>
          <p:cNvGrpSpPr/>
          <p:nvPr/>
        </p:nvGrpSpPr>
        <p:grpSpPr>
          <a:xfrm>
            <a:off x="12251600" y="7201105"/>
            <a:ext cx="2872729" cy="2074489"/>
            <a:chOff x="0" y="0"/>
            <a:chExt cx="14924126" cy="10777189"/>
          </a:xfrm>
        </p:grpSpPr>
        <p:sp>
          <p:nvSpPr>
            <p:cNvPr id="21" name="Freeform 21"/>
            <p:cNvSpPr/>
            <p:nvPr/>
          </p:nvSpPr>
          <p:spPr>
            <a:xfrm>
              <a:off x="0" y="0"/>
              <a:ext cx="14924126" cy="10777189"/>
            </a:xfrm>
            <a:custGeom>
              <a:avLst/>
              <a:gdLst/>
              <a:ahLst/>
              <a:cxnLst/>
              <a:rect l="l" t="t" r="r" b="b"/>
              <a:pathLst>
                <a:path w="14924126" h="10777189">
                  <a:moveTo>
                    <a:pt x="14924126" y="258446"/>
                  </a:moveTo>
                  <a:lnTo>
                    <a:pt x="14924126" y="10518743"/>
                  </a:lnTo>
                  <a:cubicBezTo>
                    <a:pt x="14924126" y="10661535"/>
                    <a:pt x="14812259" y="10777189"/>
                    <a:pt x="14674142" y="10777189"/>
                  </a:cubicBezTo>
                  <a:lnTo>
                    <a:pt x="249985" y="10777189"/>
                  </a:lnTo>
                  <a:cubicBezTo>
                    <a:pt x="111868" y="10777189"/>
                    <a:pt x="0" y="10661535"/>
                    <a:pt x="0" y="10518743"/>
                  </a:cubicBezTo>
                  <a:lnTo>
                    <a:pt x="0" y="258446"/>
                  </a:lnTo>
                  <a:cubicBezTo>
                    <a:pt x="0" y="115654"/>
                    <a:pt x="111868" y="0"/>
                    <a:pt x="249985" y="0"/>
                  </a:cubicBezTo>
                  <a:lnTo>
                    <a:pt x="14674142" y="0"/>
                  </a:lnTo>
                  <a:cubicBezTo>
                    <a:pt x="14812259" y="0"/>
                    <a:pt x="14924126" y="115654"/>
                    <a:pt x="14924126" y="258446"/>
                  </a:cubicBezTo>
                  <a:close/>
                </a:path>
              </a:pathLst>
            </a:custGeom>
            <a:blipFill>
              <a:blip r:embed="rId7" cstate="email">
                <a:extLst>
                  <a:ext uri="{28A0092B-C50C-407E-A947-70E740481C1C}">
                    <a14:useLocalDpi xmlns:a14="http://schemas.microsoft.com/office/drawing/2010/main"/>
                  </a:ext>
                </a:extLst>
              </a:blip>
              <a:stretch>
                <a:fillRect/>
              </a:stretch>
            </a:blipFill>
            <a:ln w="38100" cap="sq">
              <a:solidFill>
                <a:srgbClr val="000000"/>
              </a:solidFill>
              <a:prstDash val="solid"/>
              <a:miter/>
            </a:ln>
          </p:spPr>
          <p:txBody>
            <a:bodyPr/>
            <a:lstStyle/>
            <a:p>
              <a:endParaRPr lang="en-US"/>
            </a:p>
          </p:txBody>
        </p:sp>
      </p:grpSp>
      <p:grpSp>
        <p:nvGrpSpPr>
          <p:cNvPr id="22" name="Group 22"/>
          <p:cNvGrpSpPr/>
          <p:nvPr/>
        </p:nvGrpSpPr>
        <p:grpSpPr>
          <a:xfrm>
            <a:off x="15262054" y="7201105"/>
            <a:ext cx="2870125" cy="2074489"/>
            <a:chOff x="0" y="0"/>
            <a:chExt cx="14910599" cy="10777189"/>
          </a:xfrm>
        </p:grpSpPr>
        <p:sp>
          <p:nvSpPr>
            <p:cNvPr id="23" name="Freeform 23"/>
            <p:cNvSpPr/>
            <p:nvPr/>
          </p:nvSpPr>
          <p:spPr>
            <a:xfrm>
              <a:off x="0" y="0"/>
              <a:ext cx="14910598" cy="10777189"/>
            </a:xfrm>
            <a:custGeom>
              <a:avLst/>
              <a:gdLst/>
              <a:ahLst/>
              <a:cxnLst/>
              <a:rect l="l" t="t" r="r" b="b"/>
              <a:pathLst>
                <a:path w="14910598" h="10777189">
                  <a:moveTo>
                    <a:pt x="14910598" y="258446"/>
                  </a:moveTo>
                  <a:lnTo>
                    <a:pt x="14910598" y="10518743"/>
                  </a:lnTo>
                  <a:cubicBezTo>
                    <a:pt x="14910598" y="10661535"/>
                    <a:pt x="14798833" y="10777189"/>
                    <a:pt x="14660840" y="10777189"/>
                  </a:cubicBezTo>
                  <a:lnTo>
                    <a:pt x="249759" y="10777189"/>
                  </a:lnTo>
                  <a:cubicBezTo>
                    <a:pt x="111767" y="10777189"/>
                    <a:pt x="0" y="10661535"/>
                    <a:pt x="0" y="10518743"/>
                  </a:cubicBezTo>
                  <a:lnTo>
                    <a:pt x="0" y="258446"/>
                  </a:lnTo>
                  <a:cubicBezTo>
                    <a:pt x="0" y="115654"/>
                    <a:pt x="111767" y="0"/>
                    <a:pt x="249759" y="0"/>
                  </a:cubicBezTo>
                  <a:lnTo>
                    <a:pt x="14660840" y="0"/>
                  </a:lnTo>
                  <a:cubicBezTo>
                    <a:pt x="14798833" y="0"/>
                    <a:pt x="14910598" y="115654"/>
                    <a:pt x="14910598" y="258446"/>
                  </a:cubicBezTo>
                  <a:close/>
                </a:path>
              </a:pathLst>
            </a:custGeom>
            <a:blipFill>
              <a:blip r:embed="rId8"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sp>
        <p:nvSpPr>
          <p:cNvPr id="24" name="Freeform 24"/>
          <p:cNvSpPr/>
          <p:nvPr/>
        </p:nvSpPr>
        <p:spPr>
          <a:xfrm flipH="1" flipV="1">
            <a:off x="2668761" y="6550852"/>
            <a:ext cx="952536" cy="495319"/>
          </a:xfrm>
          <a:custGeom>
            <a:avLst/>
            <a:gdLst/>
            <a:ahLst/>
            <a:cxnLst/>
            <a:rect l="l" t="t" r="r" b="b"/>
            <a:pathLst>
              <a:path w="952536" h="495319">
                <a:moveTo>
                  <a:pt x="952536" y="495319"/>
                </a:moveTo>
                <a:lnTo>
                  <a:pt x="0" y="495319"/>
                </a:lnTo>
                <a:lnTo>
                  <a:pt x="0" y="0"/>
                </a:lnTo>
                <a:lnTo>
                  <a:pt x="952536" y="0"/>
                </a:lnTo>
                <a:lnTo>
                  <a:pt x="952536" y="49531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5" name="Freeform 25"/>
          <p:cNvSpPr/>
          <p:nvPr/>
        </p:nvSpPr>
        <p:spPr>
          <a:xfrm flipH="1" flipV="1">
            <a:off x="8588875" y="6550852"/>
            <a:ext cx="952536" cy="495319"/>
          </a:xfrm>
          <a:custGeom>
            <a:avLst/>
            <a:gdLst/>
            <a:ahLst/>
            <a:cxnLst/>
            <a:rect l="l" t="t" r="r" b="b"/>
            <a:pathLst>
              <a:path w="952536" h="495319">
                <a:moveTo>
                  <a:pt x="952536" y="495319"/>
                </a:moveTo>
                <a:lnTo>
                  <a:pt x="0" y="495319"/>
                </a:lnTo>
                <a:lnTo>
                  <a:pt x="0" y="0"/>
                </a:lnTo>
                <a:lnTo>
                  <a:pt x="952536" y="0"/>
                </a:lnTo>
                <a:lnTo>
                  <a:pt x="952536" y="49531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Freeform 26"/>
          <p:cNvSpPr/>
          <p:nvPr/>
        </p:nvSpPr>
        <p:spPr>
          <a:xfrm flipH="1" flipV="1">
            <a:off x="14648061" y="6550852"/>
            <a:ext cx="952536" cy="495319"/>
          </a:xfrm>
          <a:custGeom>
            <a:avLst/>
            <a:gdLst/>
            <a:ahLst/>
            <a:cxnLst/>
            <a:rect l="l" t="t" r="r" b="b"/>
            <a:pathLst>
              <a:path w="952536" h="495319">
                <a:moveTo>
                  <a:pt x="952536" y="495319"/>
                </a:moveTo>
                <a:lnTo>
                  <a:pt x="0" y="495319"/>
                </a:lnTo>
                <a:lnTo>
                  <a:pt x="0" y="0"/>
                </a:lnTo>
                <a:lnTo>
                  <a:pt x="952536" y="0"/>
                </a:lnTo>
                <a:lnTo>
                  <a:pt x="952536" y="495319"/>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Freeform 27"/>
          <p:cNvSpPr/>
          <p:nvPr/>
        </p:nvSpPr>
        <p:spPr>
          <a:xfrm flipH="1">
            <a:off x="5650561" y="9306857"/>
            <a:ext cx="952536" cy="495319"/>
          </a:xfrm>
          <a:custGeom>
            <a:avLst/>
            <a:gdLst/>
            <a:ahLst/>
            <a:cxnLst/>
            <a:rect l="l" t="t" r="r" b="b"/>
            <a:pathLst>
              <a:path w="952536" h="495319">
                <a:moveTo>
                  <a:pt x="952536" y="0"/>
                </a:moveTo>
                <a:lnTo>
                  <a:pt x="0" y="0"/>
                </a:lnTo>
                <a:lnTo>
                  <a:pt x="0" y="495319"/>
                </a:lnTo>
                <a:lnTo>
                  <a:pt x="952536" y="495319"/>
                </a:lnTo>
                <a:lnTo>
                  <a:pt x="952536"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flipH="1">
            <a:off x="11570675" y="9306857"/>
            <a:ext cx="952536" cy="495319"/>
          </a:xfrm>
          <a:custGeom>
            <a:avLst/>
            <a:gdLst/>
            <a:ahLst/>
            <a:cxnLst/>
            <a:rect l="l" t="t" r="r" b="b"/>
            <a:pathLst>
              <a:path w="952536" h="495319">
                <a:moveTo>
                  <a:pt x="952536" y="0"/>
                </a:moveTo>
                <a:lnTo>
                  <a:pt x="0" y="0"/>
                </a:lnTo>
                <a:lnTo>
                  <a:pt x="0" y="495319"/>
                </a:lnTo>
                <a:lnTo>
                  <a:pt x="952536" y="495319"/>
                </a:lnTo>
                <a:lnTo>
                  <a:pt x="952536"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9" name="TextBox 29"/>
          <p:cNvSpPr txBox="1"/>
          <p:nvPr/>
        </p:nvSpPr>
        <p:spPr>
          <a:xfrm>
            <a:off x="971550" y="1728202"/>
            <a:ext cx="6130571"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CLOSURE</a:t>
            </a:r>
          </a:p>
        </p:txBody>
      </p:sp>
      <p:sp>
        <p:nvSpPr>
          <p:cNvPr id="30" name="TextBox 30"/>
          <p:cNvSpPr txBox="1"/>
          <p:nvPr/>
        </p:nvSpPr>
        <p:spPr>
          <a:xfrm>
            <a:off x="1077628" y="3067064"/>
            <a:ext cx="16230600" cy="2463120"/>
          </a:xfrm>
          <a:prstGeom prst="rect">
            <a:avLst/>
          </a:prstGeom>
        </p:spPr>
        <p:txBody>
          <a:bodyPr lIns="0" tIns="0" rIns="0" bIns="0" rtlCol="0" anchor="t">
            <a:spAutoFit/>
          </a:bodyPr>
          <a:lstStyle/>
          <a:p>
            <a:pPr marL="0" lvl="0" indent="0" algn="ctr">
              <a:lnSpc>
                <a:spcPts val="9403"/>
              </a:lnSpc>
              <a:spcBef>
                <a:spcPct val="0"/>
              </a:spcBef>
            </a:pPr>
            <a:r>
              <a:rPr lang="en-US" sz="9498" b="1">
                <a:solidFill>
                  <a:srgbClr val="000000"/>
                </a:solidFill>
                <a:latin typeface="Gilroy Bold"/>
                <a:ea typeface="Gilroy Bold"/>
                <a:cs typeface="Gilroy Bold"/>
                <a:sym typeface="Gilroy Bold"/>
              </a:rPr>
              <a:t>Explain one of the processes to keeping milk fresh.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971550" y="726580"/>
            <a:ext cx="8865003"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Butter Lab</a:t>
            </a:r>
          </a:p>
        </p:txBody>
      </p:sp>
      <p:sp>
        <p:nvSpPr>
          <p:cNvPr id="12" name="TextBox 12"/>
          <p:cNvSpPr txBox="1"/>
          <p:nvPr/>
        </p:nvSpPr>
        <p:spPr>
          <a:xfrm>
            <a:off x="707514" y="2605102"/>
            <a:ext cx="16872973" cy="7072637"/>
          </a:xfrm>
          <a:prstGeom prst="rect">
            <a:avLst/>
          </a:prstGeom>
        </p:spPr>
        <p:txBody>
          <a:bodyPr lIns="0" tIns="0" rIns="0" bIns="0" rtlCol="0" anchor="t">
            <a:spAutoFit/>
          </a:bodyPr>
          <a:lstStyle/>
          <a:p>
            <a:pPr algn="ctr">
              <a:lnSpc>
                <a:spcPts val="6928"/>
              </a:lnSpc>
            </a:pPr>
            <a:r>
              <a:rPr lang="en-US" sz="6998" b="1">
                <a:solidFill>
                  <a:srgbClr val="000000"/>
                </a:solidFill>
                <a:latin typeface="Gilroy Bold"/>
                <a:ea typeface="Gilroy Bold"/>
                <a:cs typeface="Gilroy Bold"/>
                <a:sym typeface="Gilroy Bold"/>
              </a:rPr>
              <a:t>Dairy products are foods made from milk. Examples of dairy products include cheese, yogurt, ice cream, and butter. </a:t>
            </a:r>
          </a:p>
          <a:p>
            <a:pPr algn="ctr">
              <a:lnSpc>
                <a:spcPts val="6928"/>
              </a:lnSpc>
            </a:pPr>
            <a:endParaRPr lang="en-US" sz="6998" b="1">
              <a:solidFill>
                <a:srgbClr val="000000"/>
              </a:solidFill>
              <a:latin typeface="Gilroy Bold"/>
              <a:ea typeface="Gilroy Bold"/>
              <a:cs typeface="Gilroy Bold"/>
              <a:sym typeface="Gilroy Bold"/>
            </a:endParaRPr>
          </a:p>
          <a:p>
            <a:pPr algn="ctr">
              <a:lnSpc>
                <a:spcPts val="6928"/>
              </a:lnSpc>
            </a:pPr>
            <a:r>
              <a:rPr lang="en-US" sz="6998" b="1">
                <a:solidFill>
                  <a:srgbClr val="000000"/>
                </a:solidFill>
                <a:latin typeface="Gilroy Bold"/>
                <a:ea typeface="Gilroy Bold"/>
                <a:cs typeface="Gilroy Bold"/>
                <a:sym typeface="Gilroy Bold"/>
              </a:rPr>
              <a:t>Let’s look at milk, its composition and nutritional value, and how dairy products are made. Then in this lab, you will make butter from the cream in milk. </a:t>
            </a:r>
          </a:p>
        </p:txBody>
      </p:sp>
      <p:sp>
        <p:nvSpPr>
          <p:cNvPr id="13" name="TextBox 13"/>
          <p:cNvSpPr txBox="1"/>
          <p:nvPr/>
        </p:nvSpPr>
        <p:spPr>
          <a:xfrm>
            <a:off x="971550" y="1728202"/>
            <a:ext cx="15053875"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INTRODUCTION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p:cNvSpPr/>
          <p:nvPr/>
        </p:nvSpPr>
        <p:spPr>
          <a:xfrm>
            <a:off x="9358775" y="3091933"/>
            <a:ext cx="8286551" cy="5769511"/>
          </a:xfrm>
          <a:custGeom>
            <a:avLst/>
            <a:gdLst/>
            <a:ahLst/>
            <a:cxnLst/>
            <a:rect l="l" t="t" r="r" b="b"/>
            <a:pathLst>
              <a:path w="8286551" h="5769511">
                <a:moveTo>
                  <a:pt x="0" y="0"/>
                </a:moveTo>
                <a:lnTo>
                  <a:pt x="8286551" y="0"/>
                </a:lnTo>
                <a:lnTo>
                  <a:pt x="8286551" y="5769511"/>
                </a:lnTo>
                <a:lnTo>
                  <a:pt x="0" y="576951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971550" y="726580"/>
            <a:ext cx="8865003"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Butter Lab</a:t>
            </a:r>
          </a:p>
        </p:txBody>
      </p:sp>
      <p:sp>
        <p:nvSpPr>
          <p:cNvPr id="13" name="TextBox 13"/>
          <p:cNvSpPr txBox="1"/>
          <p:nvPr/>
        </p:nvSpPr>
        <p:spPr>
          <a:xfrm>
            <a:off x="388979" y="3370587"/>
            <a:ext cx="8840925" cy="5307453"/>
          </a:xfrm>
          <a:prstGeom prst="rect">
            <a:avLst/>
          </a:prstGeom>
        </p:spPr>
        <p:txBody>
          <a:bodyPr lIns="0" tIns="0" rIns="0" bIns="0" rtlCol="0" anchor="t">
            <a:spAutoFit/>
          </a:bodyPr>
          <a:lstStyle/>
          <a:p>
            <a:pPr marL="1122424" lvl="1" indent="-561212" algn="l">
              <a:lnSpc>
                <a:spcPts val="5146"/>
              </a:lnSpc>
              <a:buFont typeface="Arial"/>
              <a:buChar char="•"/>
            </a:pPr>
            <a:r>
              <a:rPr lang="en-US" sz="5198" b="1">
                <a:solidFill>
                  <a:srgbClr val="000000"/>
                </a:solidFill>
                <a:latin typeface="Gilroy Bold"/>
                <a:ea typeface="Gilroy Bold"/>
                <a:cs typeface="Gilroy Bold"/>
                <a:sym typeface="Gilroy Bold"/>
              </a:rPr>
              <a:t>In addition to the eight nutrients listed, milk contains pantothenic acid, niacin, zinc, selenium, and iodine.</a:t>
            </a:r>
          </a:p>
          <a:p>
            <a:pPr algn="l">
              <a:lnSpc>
                <a:spcPts val="5146"/>
              </a:lnSpc>
            </a:pPr>
            <a:endParaRPr lang="en-US" sz="5198" b="1">
              <a:solidFill>
                <a:srgbClr val="000000"/>
              </a:solidFill>
              <a:latin typeface="Gilroy Bold"/>
              <a:ea typeface="Gilroy Bold"/>
              <a:cs typeface="Gilroy Bold"/>
              <a:sym typeface="Gilroy Bold"/>
            </a:endParaRPr>
          </a:p>
          <a:p>
            <a:pPr marL="1122424" lvl="1" indent="-561212" algn="l">
              <a:lnSpc>
                <a:spcPts val="5146"/>
              </a:lnSpc>
              <a:buFont typeface="Arial"/>
              <a:buChar char="•"/>
            </a:pPr>
            <a:r>
              <a:rPr lang="en-US" sz="5198" b="1">
                <a:solidFill>
                  <a:srgbClr val="000000"/>
                </a:solidFill>
                <a:latin typeface="Gilroy Bold"/>
                <a:ea typeface="Gilroy Bold"/>
                <a:cs typeface="Gilroy Bold"/>
                <a:sym typeface="Gilroy Bold"/>
              </a:rPr>
              <a:t>Note: Ash is another name for minerals.</a:t>
            </a:r>
          </a:p>
        </p:txBody>
      </p:sp>
      <p:sp>
        <p:nvSpPr>
          <p:cNvPr id="14" name="TextBox 14"/>
          <p:cNvSpPr txBox="1"/>
          <p:nvPr/>
        </p:nvSpPr>
        <p:spPr>
          <a:xfrm>
            <a:off x="971550" y="1728202"/>
            <a:ext cx="15053875"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MILK AND ITS COMPOSITION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144000" y="6123762"/>
            <a:ext cx="6251375" cy="5001100"/>
          </a:xfrm>
          <a:custGeom>
            <a:avLst/>
            <a:gdLst/>
            <a:ahLst/>
            <a:cxnLst/>
            <a:rect l="l" t="t" r="r" b="b"/>
            <a:pathLst>
              <a:path w="6251375" h="5001100">
                <a:moveTo>
                  <a:pt x="0" y="0"/>
                </a:moveTo>
                <a:lnTo>
                  <a:pt x="6251375" y="0"/>
                </a:lnTo>
                <a:lnTo>
                  <a:pt x="6251375" y="5001100"/>
                </a:lnTo>
                <a:lnTo>
                  <a:pt x="0" y="5001100"/>
                </a:lnTo>
                <a:lnTo>
                  <a:pt x="0" y="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2892625" y="6104712"/>
            <a:ext cx="6251375" cy="5001100"/>
          </a:xfrm>
          <a:custGeom>
            <a:avLst/>
            <a:gdLst/>
            <a:ahLst/>
            <a:cxnLst/>
            <a:rect l="l" t="t" r="r" b="b"/>
            <a:pathLst>
              <a:path w="6251375" h="5001100">
                <a:moveTo>
                  <a:pt x="0" y="0"/>
                </a:moveTo>
                <a:lnTo>
                  <a:pt x="6251375" y="0"/>
                </a:lnTo>
                <a:lnTo>
                  <a:pt x="6251375" y="5001100"/>
                </a:lnTo>
                <a:lnTo>
                  <a:pt x="0" y="5001100"/>
                </a:lnTo>
                <a:lnTo>
                  <a:pt x="0" y="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7" name="Freeform 7"/>
          <p:cNvSpPr/>
          <p:nvPr/>
        </p:nvSpPr>
        <p:spPr>
          <a:xfrm rot="-10800000">
            <a:off x="2869970" y="1103612"/>
            <a:ext cx="6251375" cy="5001100"/>
          </a:xfrm>
          <a:custGeom>
            <a:avLst/>
            <a:gdLst/>
            <a:ahLst/>
            <a:cxnLst/>
            <a:rect l="l" t="t" r="r" b="b"/>
            <a:pathLst>
              <a:path w="6251375" h="5001100">
                <a:moveTo>
                  <a:pt x="0" y="0"/>
                </a:moveTo>
                <a:lnTo>
                  <a:pt x="6251374" y="0"/>
                </a:lnTo>
                <a:lnTo>
                  <a:pt x="6251374" y="5001100"/>
                </a:lnTo>
                <a:lnTo>
                  <a:pt x="0" y="5001100"/>
                </a:lnTo>
                <a:lnTo>
                  <a:pt x="0" y="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rot="-10800000">
            <a:off x="9144000" y="1103612"/>
            <a:ext cx="6251375" cy="5001100"/>
          </a:xfrm>
          <a:custGeom>
            <a:avLst/>
            <a:gdLst/>
            <a:ahLst/>
            <a:cxnLst/>
            <a:rect l="l" t="t" r="r" b="b"/>
            <a:pathLst>
              <a:path w="6251375" h="5001100">
                <a:moveTo>
                  <a:pt x="0" y="0"/>
                </a:moveTo>
                <a:lnTo>
                  <a:pt x="6251375" y="0"/>
                </a:lnTo>
                <a:lnTo>
                  <a:pt x="6251375" y="5001100"/>
                </a:lnTo>
                <a:lnTo>
                  <a:pt x="0" y="5001100"/>
                </a:lnTo>
                <a:lnTo>
                  <a:pt x="0" y="0"/>
                </a:lnTo>
                <a:close/>
              </a:path>
            </a:pathLst>
          </a:custGeom>
          <a:blipFill>
            <a:blip r:embed="rId2" cstate="email">
              <a:alphaModFix amt="60000"/>
              <a:extLst>
                <a:ext uri="{28A0092B-C50C-407E-A947-70E740481C1C}">
                  <a14:useLocalDpi xmlns:a14="http://schemas.microsoft.com/office/drawing/2010/main"/>
                </a:ext>
              </a:extLst>
            </a:blip>
            <a:stretch>
              <a:fillRect/>
            </a:stretch>
          </a:blipFill>
        </p:spPr>
        <p:txBody>
          <a:bodyPr/>
          <a:lstStyle/>
          <a:p>
            <a:endParaRPr lang="en-US"/>
          </a:p>
        </p:txBody>
      </p:sp>
      <p:grpSp>
        <p:nvGrpSpPr>
          <p:cNvPr id="9" name="Group 9"/>
          <p:cNvGrpSpPr/>
          <p:nvPr/>
        </p:nvGrpSpPr>
        <p:grpSpPr>
          <a:xfrm>
            <a:off x="-97856" y="566958"/>
            <a:ext cx="18483712" cy="987290"/>
            <a:chOff x="0" y="0"/>
            <a:chExt cx="3616659" cy="193180"/>
          </a:xfrm>
        </p:grpSpPr>
        <p:sp>
          <p:nvSpPr>
            <p:cNvPr id="10" name="Freeform 10"/>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11" name="TextBox 11"/>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12" name="Group 12"/>
          <p:cNvGrpSpPr/>
          <p:nvPr/>
        </p:nvGrpSpPr>
        <p:grpSpPr>
          <a:xfrm>
            <a:off x="297278" y="899542"/>
            <a:ext cx="441143" cy="322122"/>
            <a:chOff x="0" y="0"/>
            <a:chExt cx="6350000" cy="4636770"/>
          </a:xfrm>
        </p:grpSpPr>
        <p:sp>
          <p:nvSpPr>
            <p:cNvPr id="13" name="Freeform 13"/>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4" name="Freeform 14"/>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AutoShape 15"/>
          <p:cNvSpPr/>
          <p:nvPr/>
        </p:nvSpPr>
        <p:spPr>
          <a:xfrm>
            <a:off x="2892625" y="6123762"/>
            <a:ext cx="12502750"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9144000" y="2911171"/>
            <a:ext cx="0" cy="6657932"/>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Freeform 17"/>
          <p:cNvSpPr/>
          <p:nvPr/>
        </p:nvSpPr>
        <p:spPr>
          <a:xfrm>
            <a:off x="1764026" y="3717778"/>
            <a:ext cx="2562595" cy="1809833"/>
          </a:xfrm>
          <a:custGeom>
            <a:avLst/>
            <a:gdLst/>
            <a:ahLst/>
            <a:cxnLst/>
            <a:rect l="l" t="t" r="r" b="b"/>
            <a:pathLst>
              <a:path w="2562595" h="1809833">
                <a:moveTo>
                  <a:pt x="0" y="0"/>
                </a:moveTo>
                <a:lnTo>
                  <a:pt x="2562595" y="0"/>
                </a:lnTo>
                <a:lnTo>
                  <a:pt x="2562595" y="1809833"/>
                </a:lnTo>
                <a:lnTo>
                  <a:pt x="0" y="18098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a:off x="13847258" y="6526039"/>
            <a:ext cx="2841373" cy="1900168"/>
          </a:xfrm>
          <a:custGeom>
            <a:avLst/>
            <a:gdLst/>
            <a:ahLst/>
            <a:cxnLst/>
            <a:rect l="l" t="t" r="r" b="b"/>
            <a:pathLst>
              <a:path w="2841373" h="1900168">
                <a:moveTo>
                  <a:pt x="0" y="0"/>
                </a:moveTo>
                <a:lnTo>
                  <a:pt x="2841373" y="0"/>
                </a:lnTo>
                <a:lnTo>
                  <a:pt x="2841373" y="1900169"/>
                </a:lnTo>
                <a:lnTo>
                  <a:pt x="0" y="19001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14040542" y="3407377"/>
            <a:ext cx="1807785" cy="2430635"/>
          </a:xfrm>
          <a:custGeom>
            <a:avLst/>
            <a:gdLst/>
            <a:ahLst/>
            <a:cxnLst/>
            <a:rect l="l" t="t" r="r" b="b"/>
            <a:pathLst>
              <a:path w="1807785" h="2430635">
                <a:moveTo>
                  <a:pt x="0" y="0"/>
                </a:moveTo>
                <a:lnTo>
                  <a:pt x="1807785" y="0"/>
                </a:lnTo>
                <a:lnTo>
                  <a:pt x="1807785" y="2430635"/>
                </a:lnTo>
                <a:lnTo>
                  <a:pt x="0" y="2430635"/>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0" name="Freeform 20"/>
          <p:cNvSpPr/>
          <p:nvPr/>
        </p:nvSpPr>
        <p:spPr>
          <a:xfrm>
            <a:off x="2595918" y="6457137"/>
            <a:ext cx="1271976" cy="2350070"/>
          </a:xfrm>
          <a:custGeom>
            <a:avLst/>
            <a:gdLst/>
            <a:ahLst/>
            <a:cxnLst/>
            <a:rect l="l" t="t" r="r" b="b"/>
            <a:pathLst>
              <a:path w="1271976" h="2350070">
                <a:moveTo>
                  <a:pt x="0" y="0"/>
                </a:moveTo>
                <a:lnTo>
                  <a:pt x="1271975" y="0"/>
                </a:lnTo>
                <a:lnTo>
                  <a:pt x="1271975" y="2350071"/>
                </a:lnTo>
                <a:lnTo>
                  <a:pt x="0" y="23500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TextBox 21"/>
          <p:cNvSpPr txBox="1"/>
          <p:nvPr/>
        </p:nvSpPr>
        <p:spPr>
          <a:xfrm>
            <a:off x="971550" y="726580"/>
            <a:ext cx="8865003"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Butter Lab</a:t>
            </a:r>
          </a:p>
        </p:txBody>
      </p:sp>
      <p:sp>
        <p:nvSpPr>
          <p:cNvPr id="22" name="TextBox 22"/>
          <p:cNvSpPr txBox="1"/>
          <p:nvPr/>
        </p:nvSpPr>
        <p:spPr>
          <a:xfrm>
            <a:off x="4133516" y="3841439"/>
            <a:ext cx="4724734" cy="1751426"/>
          </a:xfrm>
          <a:prstGeom prst="rect">
            <a:avLst/>
          </a:prstGeom>
        </p:spPr>
        <p:txBody>
          <a:bodyPr lIns="0" tIns="0" rIns="0" bIns="0" rtlCol="0" anchor="t">
            <a:spAutoFit/>
          </a:bodyPr>
          <a:lstStyle/>
          <a:p>
            <a:pPr algn="r">
              <a:lnSpc>
                <a:spcPts val="4552"/>
              </a:lnSpc>
            </a:pPr>
            <a:r>
              <a:rPr lang="en-US" sz="4598" b="1">
                <a:solidFill>
                  <a:srgbClr val="000000"/>
                </a:solidFill>
                <a:latin typeface="Gilroy Bold"/>
                <a:ea typeface="Gilroy Bold"/>
                <a:cs typeface="Gilroy Bold"/>
                <a:sym typeface="Gilroy Bold"/>
              </a:rPr>
              <a:t>CHEESE </a:t>
            </a:r>
            <a:r>
              <a:rPr lang="en-US" sz="4598">
                <a:solidFill>
                  <a:srgbClr val="000000"/>
                </a:solidFill>
                <a:latin typeface="Gilroy"/>
                <a:ea typeface="Gilroy"/>
                <a:cs typeface="Gilroy"/>
                <a:sym typeface="Gilroy"/>
              </a:rPr>
              <a:t>is made from the </a:t>
            </a:r>
            <a:r>
              <a:rPr lang="en-US" sz="4598" u="sng">
                <a:solidFill>
                  <a:srgbClr val="000000"/>
                </a:solidFill>
                <a:latin typeface="Gilroy"/>
                <a:ea typeface="Gilroy"/>
                <a:cs typeface="Gilroy"/>
                <a:sym typeface="Gilroy"/>
              </a:rPr>
              <a:t>protein</a:t>
            </a:r>
            <a:r>
              <a:rPr lang="en-US" sz="4598">
                <a:solidFill>
                  <a:srgbClr val="000000"/>
                </a:solidFill>
                <a:latin typeface="Gilroy"/>
                <a:ea typeface="Gilroy"/>
                <a:cs typeface="Gilroy"/>
                <a:sym typeface="Gilroy"/>
              </a:rPr>
              <a:t> and </a:t>
            </a:r>
            <a:r>
              <a:rPr lang="en-US" sz="4598" u="sng">
                <a:solidFill>
                  <a:srgbClr val="000000"/>
                </a:solidFill>
                <a:latin typeface="Gilroy"/>
                <a:ea typeface="Gilroy"/>
                <a:cs typeface="Gilroy"/>
                <a:sym typeface="Gilroy"/>
              </a:rPr>
              <a:t>fat</a:t>
            </a:r>
            <a:r>
              <a:rPr lang="en-US" sz="4598">
                <a:solidFill>
                  <a:srgbClr val="000000"/>
                </a:solidFill>
                <a:latin typeface="Gilroy"/>
                <a:ea typeface="Gilroy"/>
                <a:cs typeface="Gilroy"/>
                <a:sym typeface="Gilroy"/>
              </a:rPr>
              <a:t> in milk.</a:t>
            </a:r>
          </a:p>
        </p:txBody>
      </p:sp>
      <p:sp>
        <p:nvSpPr>
          <p:cNvPr id="23" name="TextBox 23"/>
          <p:cNvSpPr txBox="1"/>
          <p:nvPr/>
        </p:nvSpPr>
        <p:spPr>
          <a:xfrm>
            <a:off x="971550" y="1728202"/>
            <a:ext cx="15053875"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MAKING DAIRY PRODUCTS FROM MILK</a:t>
            </a:r>
          </a:p>
        </p:txBody>
      </p:sp>
      <p:sp>
        <p:nvSpPr>
          <p:cNvPr id="24" name="TextBox 24"/>
          <p:cNvSpPr txBox="1"/>
          <p:nvPr/>
        </p:nvSpPr>
        <p:spPr>
          <a:xfrm>
            <a:off x="9429750" y="3841439"/>
            <a:ext cx="4724734" cy="1751426"/>
          </a:xfrm>
          <a:prstGeom prst="rect">
            <a:avLst/>
          </a:prstGeom>
        </p:spPr>
        <p:txBody>
          <a:bodyPr lIns="0" tIns="0" rIns="0" bIns="0" rtlCol="0" anchor="t">
            <a:spAutoFit/>
          </a:bodyPr>
          <a:lstStyle/>
          <a:p>
            <a:pPr algn="l">
              <a:lnSpc>
                <a:spcPts val="4552"/>
              </a:lnSpc>
            </a:pPr>
            <a:r>
              <a:rPr lang="en-US" sz="4598" b="1" u="sng">
                <a:solidFill>
                  <a:srgbClr val="000000"/>
                </a:solidFill>
                <a:latin typeface="Gilroy Bold"/>
                <a:ea typeface="Gilroy Bold"/>
                <a:cs typeface="Gilroy Bold"/>
                <a:sym typeface="Gilroy Bold"/>
              </a:rPr>
              <a:t>Lactose</a:t>
            </a:r>
            <a:r>
              <a:rPr lang="en-US" sz="4598">
                <a:solidFill>
                  <a:srgbClr val="000000"/>
                </a:solidFill>
                <a:latin typeface="Gilroy"/>
                <a:ea typeface="Gilroy"/>
                <a:cs typeface="Gilroy"/>
                <a:sym typeface="Gilroy"/>
              </a:rPr>
              <a:t> is essential in making YOGURT.</a:t>
            </a:r>
          </a:p>
        </p:txBody>
      </p:sp>
      <p:sp>
        <p:nvSpPr>
          <p:cNvPr id="25" name="TextBox 25"/>
          <p:cNvSpPr txBox="1"/>
          <p:nvPr/>
        </p:nvSpPr>
        <p:spPr>
          <a:xfrm>
            <a:off x="4004660" y="6738077"/>
            <a:ext cx="4853590" cy="1751426"/>
          </a:xfrm>
          <a:prstGeom prst="rect">
            <a:avLst/>
          </a:prstGeom>
        </p:spPr>
        <p:txBody>
          <a:bodyPr lIns="0" tIns="0" rIns="0" bIns="0" rtlCol="0" anchor="t">
            <a:spAutoFit/>
          </a:bodyPr>
          <a:lstStyle/>
          <a:p>
            <a:pPr algn="r">
              <a:lnSpc>
                <a:spcPts val="4552"/>
              </a:lnSpc>
            </a:pPr>
            <a:r>
              <a:rPr lang="en-US" sz="4598" b="1">
                <a:solidFill>
                  <a:srgbClr val="000000"/>
                </a:solidFill>
                <a:latin typeface="Gilroy Bold"/>
                <a:ea typeface="Gilroy Bold"/>
                <a:cs typeface="Gilroy Bold"/>
                <a:sym typeface="Gilroy Bold"/>
              </a:rPr>
              <a:t>ICE CREAM </a:t>
            </a:r>
            <a:r>
              <a:rPr lang="en-US" sz="4598">
                <a:solidFill>
                  <a:srgbClr val="000000"/>
                </a:solidFill>
                <a:latin typeface="Gilroy"/>
                <a:ea typeface="Gilroy"/>
                <a:cs typeface="Gilroy"/>
                <a:sym typeface="Gilroy"/>
              </a:rPr>
              <a:t>is made from </a:t>
            </a:r>
            <a:r>
              <a:rPr lang="en-US" sz="4598" u="sng">
                <a:solidFill>
                  <a:srgbClr val="000000"/>
                </a:solidFill>
                <a:latin typeface="Gilroy"/>
                <a:ea typeface="Gilroy"/>
                <a:cs typeface="Gilroy"/>
                <a:sym typeface="Gilroy"/>
              </a:rPr>
              <a:t>cream</a:t>
            </a:r>
            <a:r>
              <a:rPr lang="en-US" sz="4598">
                <a:solidFill>
                  <a:srgbClr val="000000"/>
                </a:solidFill>
                <a:latin typeface="Gilroy"/>
                <a:ea typeface="Gilroy"/>
                <a:cs typeface="Gilroy"/>
                <a:sym typeface="Gilroy"/>
              </a:rPr>
              <a:t> found in milk.</a:t>
            </a:r>
          </a:p>
        </p:txBody>
      </p:sp>
      <p:sp>
        <p:nvSpPr>
          <p:cNvPr id="26" name="TextBox 26"/>
          <p:cNvSpPr txBox="1"/>
          <p:nvPr/>
        </p:nvSpPr>
        <p:spPr>
          <a:xfrm>
            <a:off x="9429750" y="6738077"/>
            <a:ext cx="4724734" cy="1751426"/>
          </a:xfrm>
          <a:prstGeom prst="rect">
            <a:avLst/>
          </a:prstGeom>
        </p:spPr>
        <p:txBody>
          <a:bodyPr lIns="0" tIns="0" rIns="0" bIns="0" rtlCol="0" anchor="t">
            <a:spAutoFit/>
          </a:bodyPr>
          <a:lstStyle/>
          <a:p>
            <a:pPr algn="l">
              <a:lnSpc>
                <a:spcPts val="4552"/>
              </a:lnSpc>
            </a:pPr>
            <a:r>
              <a:rPr lang="en-US" sz="4598" b="1">
                <a:solidFill>
                  <a:srgbClr val="000000"/>
                </a:solidFill>
                <a:latin typeface="Gilroy Bold"/>
                <a:ea typeface="Gilroy Bold"/>
                <a:cs typeface="Gilroy Bold"/>
                <a:sym typeface="Gilroy Bold"/>
              </a:rPr>
              <a:t>BUTTER </a:t>
            </a:r>
            <a:r>
              <a:rPr lang="en-US" sz="4598">
                <a:solidFill>
                  <a:srgbClr val="000000"/>
                </a:solidFill>
                <a:latin typeface="Gilroy"/>
                <a:ea typeface="Gilroy"/>
                <a:cs typeface="Gilroy"/>
                <a:sym typeface="Gilroy"/>
              </a:rPr>
              <a:t>is made from the </a:t>
            </a:r>
            <a:r>
              <a:rPr lang="en-US" sz="4598" u="sng">
                <a:solidFill>
                  <a:srgbClr val="000000"/>
                </a:solidFill>
                <a:latin typeface="Gilroy"/>
                <a:ea typeface="Gilroy"/>
                <a:cs typeface="Gilroy"/>
                <a:sym typeface="Gilroy"/>
              </a:rPr>
              <a:t>cream (fat)</a:t>
            </a:r>
            <a:r>
              <a:rPr lang="en-US" sz="4598">
                <a:solidFill>
                  <a:srgbClr val="000000"/>
                </a:solidFill>
                <a:latin typeface="Gilroy"/>
                <a:ea typeface="Gilroy"/>
                <a:cs typeface="Gilroy"/>
                <a:sym typeface="Gilroy"/>
              </a:rPr>
              <a:t> in milk.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971550" y="726580"/>
            <a:ext cx="8865003"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Butter Lab</a:t>
            </a:r>
          </a:p>
        </p:txBody>
      </p:sp>
      <p:sp>
        <p:nvSpPr>
          <p:cNvPr id="12" name="TextBox 12"/>
          <p:cNvSpPr txBox="1"/>
          <p:nvPr/>
        </p:nvSpPr>
        <p:spPr>
          <a:xfrm>
            <a:off x="890060" y="5248275"/>
            <a:ext cx="16507880" cy="4517884"/>
          </a:xfrm>
          <a:prstGeom prst="rect">
            <a:avLst/>
          </a:prstGeom>
        </p:spPr>
        <p:txBody>
          <a:bodyPr lIns="0" tIns="0" rIns="0" bIns="0" rtlCol="0" anchor="t">
            <a:spAutoFit/>
          </a:bodyPr>
          <a:lstStyle/>
          <a:p>
            <a:pPr marL="1187192" lvl="1" indent="-593596" algn="l">
              <a:lnSpc>
                <a:spcPts val="5443"/>
              </a:lnSpc>
              <a:buFont typeface="Arial"/>
              <a:buChar char="•"/>
            </a:pPr>
            <a:r>
              <a:rPr lang="en-US" sz="5498" b="1">
                <a:solidFill>
                  <a:srgbClr val="000000"/>
                </a:solidFill>
                <a:latin typeface="Gilroy Bold"/>
                <a:ea typeface="Gilroy Bold"/>
                <a:cs typeface="Gilroy Bold"/>
                <a:sym typeface="Gilroy Bold"/>
              </a:rPr>
              <a:t>What was your experimental ratio of cream to butter?</a:t>
            </a:r>
          </a:p>
          <a:p>
            <a:pPr algn="l">
              <a:lnSpc>
                <a:spcPts val="1485"/>
              </a:lnSpc>
            </a:pPr>
            <a:endParaRPr lang="en-US" sz="5498" b="1">
              <a:solidFill>
                <a:srgbClr val="000000"/>
              </a:solidFill>
              <a:latin typeface="Gilroy Bold"/>
              <a:ea typeface="Gilroy Bold"/>
              <a:cs typeface="Gilroy Bold"/>
              <a:sym typeface="Gilroy Bold"/>
            </a:endParaRPr>
          </a:p>
          <a:p>
            <a:pPr marL="1187192" lvl="1" indent="-593596" algn="l">
              <a:lnSpc>
                <a:spcPts val="5443"/>
              </a:lnSpc>
              <a:buFont typeface="Arial"/>
              <a:buChar char="•"/>
            </a:pPr>
            <a:r>
              <a:rPr lang="en-US" sz="5498" b="1">
                <a:solidFill>
                  <a:srgbClr val="000000"/>
                </a:solidFill>
                <a:latin typeface="Gilroy Bold"/>
                <a:ea typeface="Gilroy Bold"/>
                <a:cs typeface="Gilroy Bold"/>
                <a:sym typeface="Gilroy Bold"/>
              </a:rPr>
              <a:t>What is the theoretical ratio of cream to butter?</a:t>
            </a:r>
          </a:p>
          <a:p>
            <a:pPr algn="l">
              <a:lnSpc>
                <a:spcPts val="1485"/>
              </a:lnSpc>
            </a:pPr>
            <a:endParaRPr lang="en-US" sz="5498" b="1">
              <a:solidFill>
                <a:srgbClr val="000000"/>
              </a:solidFill>
              <a:latin typeface="Gilroy Bold"/>
              <a:ea typeface="Gilroy Bold"/>
              <a:cs typeface="Gilroy Bold"/>
              <a:sym typeface="Gilroy Bold"/>
            </a:endParaRPr>
          </a:p>
          <a:p>
            <a:pPr marL="1187192" lvl="1" indent="-593596" algn="l">
              <a:lnSpc>
                <a:spcPts val="5443"/>
              </a:lnSpc>
              <a:buFont typeface="Arial"/>
              <a:buChar char="•"/>
            </a:pPr>
            <a:r>
              <a:rPr lang="en-US" sz="5498" b="1">
                <a:solidFill>
                  <a:srgbClr val="000000"/>
                </a:solidFill>
                <a:latin typeface="Gilroy Bold"/>
                <a:ea typeface="Gilroy Bold"/>
                <a:cs typeface="Gilroy Bold"/>
                <a:sym typeface="Gilroy Bold"/>
              </a:rPr>
              <a:t>How does your experimental ratio compare to the theoretical ratio?</a:t>
            </a:r>
          </a:p>
        </p:txBody>
      </p:sp>
      <p:sp>
        <p:nvSpPr>
          <p:cNvPr id="13" name="TextBox 13"/>
          <p:cNvSpPr txBox="1"/>
          <p:nvPr/>
        </p:nvSpPr>
        <p:spPr>
          <a:xfrm>
            <a:off x="971550" y="1728202"/>
            <a:ext cx="15053875"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CLOSURE</a:t>
            </a:r>
          </a:p>
        </p:txBody>
      </p:sp>
      <p:sp>
        <p:nvSpPr>
          <p:cNvPr id="14" name="TextBox 14"/>
          <p:cNvSpPr txBox="1"/>
          <p:nvPr/>
        </p:nvSpPr>
        <p:spPr>
          <a:xfrm>
            <a:off x="890060" y="2576527"/>
            <a:ext cx="16507880" cy="2077450"/>
          </a:xfrm>
          <a:prstGeom prst="rect">
            <a:avLst/>
          </a:prstGeom>
        </p:spPr>
        <p:txBody>
          <a:bodyPr lIns="0" tIns="0" rIns="0" bIns="0" rtlCol="0" anchor="t">
            <a:spAutoFit/>
          </a:bodyPr>
          <a:lstStyle/>
          <a:p>
            <a:pPr algn="l">
              <a:lnSpc>
                <a:spcPts val="5344"/>
              </a:lnSpc>
            </a:pPr>
            <a:r>
              <a:rPr lang="en-US" sz="5398">
                <a:solidFill>
                  <a:srgbClr val="000000"/>
                </a:solidFill>
                <a:latin typeface="Gilroy"/>
                <a:ea typeface="Gilroy"/>
                <a:cs typeface="Gilroy"/>
                <a:sym typeface="Gilroy"/>
              </a:rPr>
              <a:t>Today you made butter from cream. During the lab, you compiled data to find the experimental ratio of cream to butter.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p:nvPr/>
        </p:nvGrpSpPr>
        <p:grpSpPr>
          <a:xfrm>
            <a:off x="763314" y="6140981"/>
            <a:ext cx="5288674" cy="3816179"/>
            <a:chOff x="0" y="0"/>
            <a:chExt cx="14935630" cy="10777189"/>
          </a:xfrm>
        </p:grpSpPr>
        <p:sp>
          <p:nvSpPr>
            <p:cNvPr id="12" name="Freeform 12"/>
            <p:cNvSpPr/>
            <p:nvPr/>
          </p:nvSpPr>
          <p:spPr>
            <a:xfrm>
              <a:off x="0" y="0"/>
              <a:ext cx="14935629" cy="10777189"/>
            </a:xfrm>
            <a:custGeom>
              <a:avLst/>
              <a:gdLst/>
              <a:ahLst/>
              <a:cxnLst/>
              <a:rect l="l" t="t" r="r" b="b"/>
              <a:pathLst>
                <a:path w="14935629" h="10777189">
                  <a:moveTo>
                    <a:pt x="14935629" y="258446"/>
                  </a:moveTo>
                  <a:lnTo>
                    <a:pt x="14935629" y="10518743"/>
                  </a:lnTo>
                  <a:cubicBezTo>
                    <a:pt x="14935629" y="10661535"/>
                    <a:pt x="14823675" y="10777189"/>
                    <a:pt x="14685452" y="10777189"/>
                  </a:cubicBezTo>
                  <a:lnTo>
                    <a:pt x="250178" y="10777189"/>
                  </a:lnTo>
                  <a:cubicBezTo>
                    <a:pt x="111955" y="10777189"/>
                    <a:pt x="0" y="10661535"/>
                    <a:pt x="0" y="10518743"/>
                  </a:cubicBezTo>
                  <a:lnTo>
                    <a:pt x="0" y="258446"/>
                  </a:lnTo>
                  <a:cubicBezTo>
                    <a:pt x="0" y="115654"/>
                    <a:pt x="111955" y="0"/>
                    <a:pt x="250178" y="0"/>
                  </a:cubicBezTo>
                  <a:lnTo>
                    <a:pt x="14685452" y="0"/>
                  </a:lnTo>
                  <a:cubicBezTo>
                    <a:pt x="14823675" y="0"/>
                    <a:pt x="14935629" y="115654"/>
                    <a:pt x="14935629" y="258446"/>
                  </a:cubicBezTo>
                  <a:close/>
                </a:path>
              </a:pathLst>
            </a:custGeom>
            <a:blipFill>
              <a:blip r:embed="rId3"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13" name="Group 13"/>
          <p:cNvGrpSpPr/>
          <p:nvPr/>
        </p:nvGrpSpPr>
        <p:grpSpPr>
          <a:xfrm>
            <a:off x="6499663" y="6140981"/>
            <a:ext cx="5288674" cy="3816179"/>
            <a:chOff x="0" y="0"/>
            <a:chExt cx="14935630" cy="10777189"/>
          </a:xfrm>
        </p:grpSpPr>
        <p:sp>
          <p:nvSpPr>
            <p:cNvPr id="14" name="Freeform 14"/>
            <p:cNvSpPr/>
            <p:nvPr/>
          </p:nvSpPr>
          <p:spPr>
            <a:xfrm>
              <a:off x="0" y="0"/>
              <a:ext cx="14935629" cy="10777189"/>
            </a:xfrm>
            <a:custGeom>
              <a:avLst/>
              <a:gdLst/>
              <a:ahLst/>
              <a:cxnLst/>
              <a:rect l="l" t="t" r="r" b="b"/>
              <a:pathLst>
                <a:path w="14935629" h="10777189">
                  <a:moveTo>
                    <a:pt x="14935629" y="258446"/>
                  </a:moveTo>
                  <a:lnTo>
                    <a:pt x="14935629" y="10518743"/>
                  </a:lnTo>
                  <a:cubicBezTo>
                    <a:pt x="14935629" y="10661535"/>
                    <a:pt x="14823675" y="10777189"/>
                    <a:pt x="14685452" y="10777189"/>
                  </a:cubicBezTo>
                  <a:lnTo>
                    <a:pt x="250178" y="10777189"/>
                  </a:lnTo>
                  <a:cubicBezTo>
                    <a:pt x="111955" y="10777189"/>
                    <a:pt x="0" y="10661535"/>
                    <a:pt x="0" y="10518743"/>
                  </a:cubicBezTo>
                  <a:lnTo>
                    <a:pt x="0" y="258446"/>
                  </a:lnTo>
                  <a:cubicBezTo>
                    <a:pt x="0" y="115654"/>
                    <a:pt x="111955" y="0"/>
                    <a:pt x="250178" y="0"/>
                  </a:cubicBezTo>
                  <a:lnTo>
                    <a:pt x="14685452" y="0"/>
                  </a:lnTo>
                  <a:cubicBezTo>
                    <a:pt x="14823675" y="0"/>
                    <a:pt x="14935629" y="115654"/>
                    <a:pt x="14935629" y="258446"/>
                  </a:cubicBezTo>
                  <a:close/>
                </a:path>
              </a:pathLst>
            </a:custGeom>
            <a:blipFill>
              <a:blip r:embed="rId4"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grpSp>
        <p:nvGrpSpPr>
          <p:cNvPr id="15" name="Group 15"/>
          <p:cNvGrpSpPr/>
          <p:nvPr/>
        </p:nvGrpSpPr>
        <p:grpSpPr>
          <a:xfrm>
            <a:off x="12237197" y="6140981"/>
            <a:ext cx="5288674" cy="3816179"/>
            <a:chOff x="0" y="0"/>
            <a:chExt cx="14935630" cy="10777189"/>
          </a:xfrm>
        </p:grpSpPr>
        <p:sp>
          <p:nvSpPr>
            <p:cNvPr id="16" name="Freeform 16"/>
            <p:cNvSpPr/>
            <p:nvPr/>
          </p:nvSpPr>
          <p:spPr>
            <a:xfrm>
              <a:off x="0" y="0"/>
              <a:ext cx="14935629" cy="10777189"/>
            </a:xfrm>
            <a:custGeom>
              <a:avLst/>
              <a:gdLst/>
              <a:ahLst/>
              <a:cxnLst/>
              <a:rect l="l" t="t" r="r" b="b"/>
              <a:pathLst>
                <a:path w="14935629" h="10777189">
                  <a:moveTo>
                    <a:pt x="14935629" y="258446"/>
                  </a:moveTo>
                  <a:lnTo>
                    <a:pt x="14935629" y="10518743"/>
                  </a:lnTo>
                  <a:cubicBezTo>
                    <a:pt x="14935629" y="10661535"/>
                    <a:pt x="14823675" y="10777189"/>
                    <a:pt x="14685452" y="10777189"/>
                  </a:cubicBezTo>
                  <a:lnTo>
                    <a:pt x="250178" y="10777189"/>
                  </a:lnTo>
                  <a:cubicBezTo>
                    <a:pt x="111955" y="10777189"/>
                    <a:pt x="0" y="10661535"/>
                    <a:pt x="0" y="10518743"/>
                  </a:cubicBezTo>
                  <a:lnTo>
                    <a:pt x="0" y="258446"/>
                  </a:lnTo>
                  <a:cubicBezTo>
                    <a:pt x="0" y="115654"/>
                    <a:pt x="111955" y="0"/>
                    <a:pt x="250178" y="0"/>
                  </a:cubicBezTo>
                  <a:lnTo>
                    <a:pt x="14685452" y="0"/>
                  </a:lnTo>
                  <a:cubicBezTo>
                    <a:pt x="14823675" y="0"/>
                    <a:pt x="14935629" y="115654"/>
                    <a:pt x="14935629" y="258446"/>
                  </a:cubicBezTo>
                  <a:close/>
                </a:path>
              </a:pathLst>
            </a:custGeom>
            <a:blipFill>
              <a:blip r:embed="rId5"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sp>
        <p:nvSpPr>
          <p:cNvPr id="17" name="TextBox 17"/>
          <p:cNvSpPr txBox="1"/>
          <p:nvPr/>
        </p:nvSpPr>
        <p:spPr>
          <a:xfrm>
            <a:off x="971550" y="726580"/>
            <a:ext cx="13256858"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Career Spotlight: Artisan Cheesemaker</a:t>
            </a:r>
          </a:p>
        </p:txBody>
      </p:sp>
      <p:sp>
        <p:nvSpPr>
          <p:cNvPr id="18" name="TextBox 18"/>
          <p:cNvSpPr txBox="1"/>
          <p:nvPr/>
        </p:nvSpPr>
        <p:spPr>
          <a:xfrm>
            <a:off x="1028700" y="2490802"/>
            <a:ext cx="16305766" cy="3988464"/>
          </a:xfrm>
          <a:prstGeom prst="rect">
            <a:avLst/>
          </a:prstGeom>
        </p:spPr>
        <p:txBody>
          <a:bodyPr lIns="0" tIns="0" rIns="0" bIns="0" rtlCol="0" anchor="t">
            <a:spAutoFit/>
          </a:bodyPr>
          <a:lstStyle/>
          <a:p>
            <a:pPr algn="ctr">
              <a:lnSpc>
                <a:spcPts val="5146"/>
              </a:lnSpc>
            </a:pPr>
            <a:r>
              <a:rPr lang="en-US" sz="5198" b="1">
                <a:solidFill>
                  <a:srgbClr val="000000"/>
                </a:solidFill>
                <a:latin typeface="Gilroy Bold"/>
                <a:ea typeface="Gilroy Bold"/>
                <a:cs typeface="Gilroy Bold"/>
                <a:sym typeface="Gilroy Bold"/>
              </a:rPr>
              <a:t>Cheesemaking is both a science and an art. Cheesemakers use science to change milk into cheese. With hundreds of different varieties of cheeses available, they also use creativity and other skills to produce high-quality cheese for retail. </a:t>
            </a:r>
          </a:p>
          <a:p>
            <a:pPr algn="ctr">
              <a:lnSpc>
                <a:spcPts val="5146"/>
              </a:lnSpc>
            </a:pPr>
            <a:endParaRPr lang="en-US" sz="5198" b="1">
              <a:solidFill>
                <a:srgbClr val="000000"/>
              </a:solidFill>
              <a:latin typeface="Gilroy Bold"/>
              <a:ea typeface="Gilroy Bold"/>
              <a:cs typeface="Gilroy Bold"/>
              <a:sym typeface="Gilroy Bold"/>
            </a:endParaRPr>
          </a:p>
        </p:txBody>
      </p:sp>
      <p:sp>
        <p:nvSpPr>
          <p:cNvPr id="19" name="TextBox 19"/>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INTRODUCTION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1" name="Picture 11"/>
          <p:cNvPicPr>
            <a:picLocks noChangeAspect="1"/>
          </p:cNvPicPr>
          <p:nvPr/>
        </p:nvPicPr>
        <p:blipFill>
          <a:blip r:embed="rId3"/>
          <a:stretch>
            <a:fillRect/>
          </a:stretch>
        </p:blipFill>
        <p:spPr>
          <a:xfrm>
            <a:off x="996475" y="1983547"/>
            <a:ext cx="14823839" cy="11852345"/>
          </a:xfrm>
          <a:prstGeom prst="rect">
            <a:avLst/>
          </a:prstGeom>
        </p:spPr>
      </p:pic>
      <p:pic>
        <p:nvPicPr>
          <p:cNvPr id="12"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244082" y="4998541"/>
            <a:ext cx="1547469" cy="1768536"/>
          </a:xfrm>
          <a:prstGeom prst="rect">
            <a:avLst/>
          </a:prstGeom>
        </p:spPr>
      </p:pic>
      <p:grpSp>
        <p:nvGrpSpPr>
          <p:cNvPr id="13" name="Group 13"/>
          <p:cNvGrpSpPr/>
          <p:nvPr/>
        </p:nvGrpSpPr>
        <p:grpSpPr>
          <a:xfrm>
            <a:off x="-200097" y="3190973"/>
            <a:ext cx="18659906" cy="7427105"/>
            <a:chOff x="0" y="0"/>
            <a:chExt cx="4914543" cy="1956110"/>
          </a:xfrm>
        </p:grpSpPr>
        <p:sp>
          <p:nvSpPr>
            <p:cNvPr id="14" name="Freeform 14">
              <a:hlinkClick r:id="rId5" tooltip="https://www.youtube.com/watch?v=1SpOLlgY32E"/>
            </p:cNvPr>
            <p:cNvSpPr/>
            <p:nvPr/>
          </p:nvSpPr>
          <p:spPr>
            <a:xfrm>
              <a:off x="0" y="0"/>
              <a:ext cx="4914543" cy="1956110"/>
            </a:xfrm>
            <a:custGeom>
              <a:avLst/>
              <a:gdLst/>
              <a:ahLst/>
              <a:cxnLst/>
              <a:rect l="l" t="t" r="r" b="b"/>
              <a:pathLst>
                <a:path w="4914543" h="1956110">
                  <a:moveTo>
                    <a:pt x="0" y="0"/>
                  </a:moveTo>
                  <a:lnTo>
                    <a:pt x="4914543" y="0"/>
                  </a:lnTo>
                  <a:lnTo>
                    <a:pt x="4914543" y="1956110"/>
                  </a:lnTo>
                  <a:lnTo>
                    <a:pt x="0" y="1956110"/>
                  </a:lnTo>
                  <a:close/>
                </a:path>
              </a:pathLst>
            </a:custGeom>
            <a:solidFill>
              <a:srgbClr val="000000">
                <a:alpha val="0"/>
              </a:srgbClr>
            </a:solidFill>
          </p:spPr>
          <p:txBody>
            <a:bodyPr/>
            <a:lstStyle/>
            <a:p>
              <a:endParaRPr lang="en-US"/>
            </a:p>
          </p:txBody>
        </p:sp>
        <p:sp>
          <p:nvSpPr>
            <p:cNvPr id="15" name="TextBox 15"/>
            <p:cNvSpPr txBox="1"/>
            <p:nvPr/>
          </p:nvSpPr>
          <p:spPr>
            <a:xfrm>
              <a:off x="0" y="-38100"/>
              <a:ext cx="4914543" cy="1994210"/>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71550" y="726580"/>
            <a:ext cx="13235382"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Career Spotlight: Artisan Cheesemaker</a:t>
            </a:r>
          </a:p>
        </p:txBody>
      </p:sp>
      <p:sp>
        <p:nvSpPr>
          <p:cNvPr id="17" name="TextBox 17"/>
          <p:cNvSpPr txBox="1"/>
          <p:nvPr/>
        </p:nvSpPr>
        <p:spPr>
          <a:xfrm>
            <a:off x="971550" y="2405077"/>
            <a:ext cx="16445361" cy="785896"/>
          </a:xfrm>
          <a:prstGeom prst="rect">
            <a:avLst/>
          </a:prstGeom>
        </p:spPr>
        <p:txBody>
          <a:bodyPr lIns="0" tIns="0" rIns="0" bIns="0" rtlCol="0" anchor="t">
            <a:spAutoFit/>
          </a:bodyPr>
          <a:lstStyle/>
          <a:p>
            <a:pPr algn="l">
              <a:lnSpc>
                <a:spcPts val="5839"/>
              </a:lnSpc>
            </a:pPr>
            <a:r>
              <a:rPr lang="en-US" sz="5898" b="1">
                <a:solidFill>
                  <a:srgbClr val="000000"/>
                </a:solidFill>
                <a:latin typeface="Gilroy Bold"/>
                <a:ea typeface="Gilroy Bold"/>
                <a:cs typeface="Gilroy Bold"/>
                <a:sym typeface="Gilroy Bold"/>
              </a:rPr>
              <a:t>Let’s discover the career of a cheesemaker</a:t>
            </a:r>
          </a:p>
        </p:txBody>
      </p:sp>
      <p:sp>
        <p:nvSpPr>
          <p:cNvPr id="18" name="TextBox 18"/>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ACTIVATING STRATEGY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971550" y="726580"/>
            <a:ext cx="7436845"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Introduction</a:t>
            </a:r>
          </a:p>
        </p:txBody>
      </p:sp>
      <p:sp>
        <p:nvSpPr>
          <p:cNvPr id="12" name="TextBox 12"/>
          <p:cNvSpPr txBox="1"/>
          <p:nvPr/>
        </p:nvSpPr>
        <p:spPr>
          <a:xfrm>
            <a:off x="971550" y="2662252"/>
            <a:ext cx="16507880" cy="7059842"/>
          </a:xfrm>
          <a:prstGeom prst="rect">
            <a:avLst/>
          </a:prstGeom>
        </p:spPr>
        <p:txBody>
          <a:bodyPr lIns="0" tIns="0" rIns="0" bIns="0" rtlCol="0" anchor="t">
            <a:spAutoFit/>
          </a:bodyPr>
          <a:lstStyle/>
          <a:p>
            <a:pPr algn="ctr">
              <a:lnSpc>
                <a:spcPts val="5047"/>
              </a:lnSpc>
            </a:pPr>
            <a:r>
              <a:rPr lang="en-US" sz="5098" b="1">
                <a:solidFill>
                  <a:srgbClr val="000000"/>
                </a:solidFill>
                <a:latin typeface="Gilroy Bold"/>
                <a:ea typeface="Gilroy Bold"/>
                <a:cs typeface="Gilroy Bold"/>
                <a:sym typeface="Gilroy Bold"/>
              </a:rPr>
              <a:t>It is also used to make a variety of dairy products such as cheese, yogurt, ice cream, and butter. Milk is tested for quality and safety at the farm level, in route to the dairy processing plant, and at several points during processing. It is tested to make sure it does not contain any harmful contaminants and is safe to drink.</a:t>
            </a:r>
          </a:p>
          <a:p>
            <a:pPr algn="ctr">
              <a:lnSpc>
                <a:spcPts val="5047"/>
              </a:lnSpc>
            </a:pPr>
            <a:endParaRPr lang="en-US" sz="5098" b="1">
              <a:solidFill>
                <a:srgbClr val="000000"/>
              </a:solidFill>
              <a:latin typeface="Gilroy Bold"/>
              <a:ea typeface="Gilroy Bold"/>
              <a:cs typeface="Gilroy Bold"/>
              <a:sym typeface="Gilroy Bold"/>
            </a:endParaRPr>
          </a:p>
          <a:p>
            <a:pPr algn="ctr">
              <a:lnSpc>
                <a:spcPts val="5047"/>
              </a:lnSpc>
            </a:pPr>
            <a:r>
              <a:rPr lang="en-US" sz="5098" b="1">
                <a:solidFill>
                  <a:srgbClr val="000000"/>
                </a:solidFill>
                <a:latin typeface="Gilroy Bold"/>
                <a:ea typeface="Gilroy Bold"/>
                <a:cs typeface="Gilroy Bold"/>
                <a:sym typeface="Gilroy Bold"/>
              </a:rPr>
              <a:t>In this lesson, you will learn about the various safety and sanitation procedures milk undergoes throughout the processing stages. You will also learn about the processing of foods made from milk.</a:t>
            </a:r>
          </a:p>
        </p:txBody>
      </p:sp>
      <p:sp>
        <p:nvSpPr>
          <p:cNvPr id="13" name="TextBox 13"/>
          <p:cNvSpPr txBox="1"/>
          <p:nvPr/>
        </p:nvSpPr>
        <p:spPr>
          <a:xfrm>
            <a:off x="649590" y="1728202"/>
            <a:ext cx="17160629"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MILK IS THE MOST REGULATED AND SAFEST FOOD AVAILABLE TO YOU.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p:nvPr/>
        </p:nvGrpSpPr>
        <p:grpSpPr>
          <a:xfrm>
            <a:off x="8256338" y="2774817"/>
            <a:ext cx="9238156" cy="6666030"/>
            <a:chOff x="0" y="0"/>
            <a:chExt cx="14935630" cy="10777189"/>
          </a:xfrm>
        </p:grpSpPr>
        <p:sp>
          <p:nvSpPr>
            <p:cNvPr id="12" name="Freeform 12"/>
            <p:cNvSpPr/>
            <p:nvPr/>
          </p:nvSpPr>
          <p:spPr>
            <a:xfrm>
              <a:off x="0" y="0"/>
              <a:ext cx="14935629" cy="10777189"/>
            </a:xfrm>
            <a:custGeom>
              <a:avLst/>
              <a:gdLst/>
              <a:ahLst/>
              <a:cxnLst/>
              <a:rect l="l" t="t" r="r" b="b"/>
              <a:pathLst>
                <a:path w="14935629" h="10777189">
                  <a:moveTo>
                    <a:pt x="14935629" y="258446"/>
                  </a:moveTo>
                  <a:lnTo>
                    <a:pt x="14935629" y="10518743"/>
                  </a:lnTo>
                  <a:cubicBezTo>
                    <a:pt x="14935629" y="10661535"/>
                    <a:pt x="14823675" y="10777189"/>
                    <a:pt x="14685452" y="10777189"/>
                  </a:cubicBezTo>
                  <a:lnTo>
                    <a:pt x="250178" y="10777189"/>
                  </a:lnTo>
                  <a:cubicBezTo>
                    <a:pt x="111955" y="10777189"/>
                    <a:pt x="0" y="10661535"/>
                    <a:pt x="0" y="10518743"/>
                  </a:cubicBezTo>
                  <a:lnTo>
                    <a:pt x="0" y="258446"/>
                  </a:lnTo>
                  <a:cubicBezTo>
                    <a:pt x="0" y="115654"/>
                    <a:pt x="111955" y="0"/>
                    <a:pt x="250178" y="0"/>
                  </a:cubicBezTo>
                  <a:lnTo>
                    <a:pt x="14685452" y="0"/>
                  </a:lnTo>
                  <a:cubicBezTo>
                    <a:pt x="14823675" y="0"/>
                    <a:pt x="14935629" y="115654"/>
                    <a:pt x="14935629" y="258446"/>
                  </a:cubicBezTo>
                  <a:close/>
                </a:path>
              </a:pathLst>
            </a:custGeom>
            <a:blipFill>
              <a:blip r:embed="rId3"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sp>
        <p:nvSpPr>
          <p:cNvPr id="13" name="TextBox 13"/>
          <p:cNvSpPr txBox="1"/>
          <p:nvPr/>
        </p:nvSpPr>
        <p:spPr>
          <a:xfrm>
            <a:off x="971550" y="2987033"/>
            <a:ext cx="7149682" cy="6308272"/>
          </a:xfrm>
          <a:prstGeom prst="rect">
            <a:avLst/>
          </a:prstGeom>
        </p:spPr>
        <p:txBody>
          <a:bodyPr lIns="0" tIns="0" rIns="0" bIns="0" rtlCol="0" anchor="t">
            <a:spAutoFit/>
          </a:bodyPr>
          <a:lstStyle/>
          <a:p>
            <a:pPr algn="l">
              <a:lnSpc>
                <a:spcPts val="3366"/>
              </a:lnSpc>
            </a:pPr>
            <a:r>
              <a:rPr lang="en-US" sz="3400">
                <a:solidFill>
                  <a:srgbClr val="000000"/>
                </a:solidFill>
                <a:latin typeface="Gilroy"/>
                <a:ea typeface="Gilroy"/>
                <a:cs typeface="Gilroy"/>
                <a:sym typeface="Gilroy"/>
              </a:rPr>
              <a:t>1. Set up and operate equipment that mixes ingredients used in the making of cheese</a:t>
            </a:r>
          </a:p>
          <a:p>
            <a:pPr algn="l">
              <a:lnSpc>
                <a:spcPts val="3366"/>
              </a:lnSpc>
            </a:pPr>
            <a:endParaRPr lang="en-US" sz="3400">
              <a:solidFill>
                <a:srgbClr val="000000"/>
              </a:solidFill>
              <a:latin typeface="Gilroy"/>
              <a:ea typeface="Gilroy"/>
              <a:cs typeface="Gilroy"/>
              <a:sym typeface="Gilroy"/>
            </a:endParaRPr>
          </a:p>
          <a:p>
            <a:pPr algn="l">
              <a:lnSpc>
                <a:spcPts val="3366"/>
              </a:lnSpc>
            </a:pPr>
            <a:r>
              <a:rPr lang="en-US" sz="3400">
                <a:solidFill>
                  <a:srgbClr val="000000"/>
                </a:solidFill>
                <a:latin typeface="Gilroy"/>
                <a:ea typeface="Gilroy"/>
                <a:cs typeface="Gilroy"/>
                <a:sym typeface="Gilroy"/>
              </a:rPr>
              <a:t>2. Clean and sterilize work areas and equipment used</a:t>
            </a:r>
          </a:p>
          <a:p>
            <a:pPr algn="l">
              <a:lnSpc>
                <a:spcPts val="3366"/>
              </a:lnSpc>
            </a:pPr>
            <a:endParaRPr lang="en-US" sz="3400">
              <a:solidFill>
                <a:srgbClr val="000000"/>
              </a:solidFill>
              <a:latin typeface="Gilroy"/>
              <a:ea typeface="Gilroy"/>
              <a:cs typeface="Gilroy"/>
              <a:sym typeface="Gilroy"/>
            </a:endParaRPr>
          </a:p>
          <a:p>
            <a:pPr algn="l">
              <a:lnSpc>
                <a:spcPts val="3366"/>
              </a:lnSpc>
            </a:pPr>
            <a:r>
              <a:rPr lang="en-US" sz="3400">
                <a:solidFill>
                  <a:srgbClr val="000000"/>
                </a:solidFill>
                <a:latin typeface="Gilroy"/>
                <a:ea typeface="Gilroy"/>
                <a:cs typeface="Gilroy"/>
                <a:sym typeface="Gilroy"/>
              </a:rPr>
              <a:t>3. Examine, test, and inspect product during the cheesemaking process</a:t>
            </a:r>
          </a:p>
          <a:p>
            <a:pPr algn="l">
              <a:lnSpc>
                <a:spcPts val="3366"/>
              </a:lnSpc>
            </a:pPr>
            <a:endParaRPr lang="en-US" sz="3400">
              <a:solidFill>
                <a:srgbClr val="000000"/>
              </a:solidFill>
              <a:latin typeface="Gilroy"/>
              <a:ea typeface="Gilroy"/>
              <a:cs typeface="Gilroy"/>
              <a:sym typeface="Gilroy"/>
            </a:endParaRPr>
          </a:p>
          <a:p>
            <a:pPr algn="l">
              <a:lnSpc>
                <a:spcPts val="3366"/>
              </a:lnSpc>
            </a:pPr>
            <a:r>
              <a:rPr lang="en-US" sz="3400">
                <a:solidFill>
                  <a:srgbClr val="000000"/>
                </a:solidFill>
                <a:latin typeface="Gilroy"/>
                <a:ea typeface="Gilroy"/>
                <a:cs typeface="Gilroy"/>
                <a:sym typeface="Gilroy"/>
              </a:rPr>
              <a:t>4. Record data and results of measurements and tests completed throughout the cheesemaking process</a:t>
            </a:r>
          </a:p>
        </p:txBody>
      </p:sp>
      <p:sp>
        <p:nvSpPr>
          <p:cNvPr id="14" name="TextBox 14"/>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CHEESEMAKER RESPONSIBILITIES</a:t>
            </a:r>
          </a:p>
        </p:txBody>
      </p:sp>
      <p:sp>
        <p:nvSpPr>
          <p:cNvPr id="15" name="TextBox 15"/>
          <p:cNvSpPr txBox="1"/>
          <p:nvPr/>
        </p:nvSpPr>
        <p:spPr>
          <a:xfrm>
            <a:off x="971550" y="726580"/>
            <a:ext cx="13235382"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Career Spotlight: Artisan Cheesemaker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971550" y="2685939"/>
            <a:ext cx="8760387" cy="6847077"/>
          </a:xfrm>
          <a:prstGeom prst="rect">
            <a:avLst/>
          </a:prstGeom>
        </p:spPr>
        <p:txBody>
          <a:bodyPr lIns="0" tIns="0" rIns="0" bIns="0" rtlCol="0" anchor="t">
            <a:spAutoFit/>
          </a:bodyPr>
          <a:lstStyle/>
          <a:p>
            <a:pPr algn="l">
              <a:lnSpc>
                <a:spcPts val="4190"/>
              </a:lnSpc>
            </a:pPr>
            <a:r>
              <a:rPr lang="en-US" sz="4233" b="1">
                <a:solidFill>
                  <a:srgbClr val="000000"/>
                </a:solidFill>
                <a:latin typeface="Gilroy Bold"/>
                <a:ea typeface="Gilroy Bold"/>
                <a:cs typeface="Gilroy Bold"/>
                <a:sym typeface="Gilroy Bold"/>
              </a:rPr>
              <a:t>REQUIRED EDUDATION:</a:t>
            </a:r>
            <a:r>
              <a:rPr lang="en-US" sz="4233">
                <a:solidFill>
                  <a:srgbClr val="000000"/>
                </a:solidFill>
                <a:latin typeface="Gilroy"/>
                <a:ea typeface="Gilroy"/>
                <a:cs typeface="Gilroy"/>
                <a:sym typeface="Gilroy"/>
              </a:rPr>
              <a:t> Cheesemakers need a high school diploma or equivalent and a </a:t>
            </a:r>
          </a:p>
          <a:p>
            <a:pPr algn="l">
              <a:lnSpc>
                <a:spcPts val="4190"/>
              </a:lnSpc>
            </a:pPr>
            <a:r>
              <a:rPr lang="en-US" sz="4233">
                <a:solidFill>
                  <a:srgbClr val="000000"/>
                </a:solidFill>
                <a:latin typeface="Gilroy"/>
                <a:ea typeface="Gilroy"/>
                <a:cs typeface="Gilroy"/>
                <a:sym typeface="Gilroy"/>
              </a:rPr>
              <a:t>post-secondary certificate or apprenticeship.</a:t>
            </a:r>
          </a:p>
          <a:p>
            <a:pPr algn="l">
              <a:lnSpc>
                <a:spcPts val="4190"/>
              </a:lnSpc>
            </a:pPr>
            <a:endParaRPr lang="en-US" sz="4233">
              <a:solidFill>
                <a:srgbClr val="000000"/>
              </a:solidFill>
              <a:latin typeface="Gilroy"/>
              <a:ea typeface="Gilroy"/>
              <a:cs typeface="Gilroy"/>
              <a:sym typeface="Gilroy"/>
            </a:endParaRPr>
          </a:p>
          <a:p>
            <a:pPr algn="l">
              <a:lnSpc>
                <a:spcPts val="4190"/>
              </a:lnSpc>
            </a:pPr>
            <a:r>
              <a:rPr lang="en-US" sz="4233">
                <a:solidFill>
                  <a:srgbClr val="000000"/>
                </a:solidFill>
                <a:latin typeface="Gilroy"/>
                <a:ea typeface="Gilroy"/>
                <a:cs typeface="Gilroy"/>
                <a:sym typeface="Gilroy"/>
              </a:rPr>
              <a:t>Cheesemakers use science and creativity to produce high-quality cheese for retail. They have a passion for the dairy industry and take pride in making a good value-added product to add to the market.</a:t>
            </a:r>
          </a:p>
        </p:txBody>
      </p:sp>
      <p:sp>
        <p:nvSpPr>
          <p:cNvPr id="12" name="TextBox 12"/>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WHO IS THE CHEESEMAKER</a:t>
            </a:r>
          </a:p>
        </p:txBody>
      </p:sp>
      <p:grpSp>
        <p:nvGrpSpPr>
          <p:cNvPr id="13" name="Group 13"/>
          <p:cNvGrpSpPr/>
          <p:nvPr/>
        </p:nvGrpSpPr>
        <p:grpSpPr>
          <a:xfrm>
            <a:off x="9964728" y="2588388"/>
            <a:ext cx="7808721" cy="6930253"/>
            <a:chOff x="0" y="0"/>
            <a:chExt cx="12143289" cy="10777189"/>
          </a:xfrm>
        </p:grpSpPr>
        <p:sp>
          <p:nvSpPr>
            <p:cNvPr id="14" name="Freeform 14"/>
            <p:cNvSpPr/>
            <p:nvPr/>
          </p:nvSpPr>
          <p:spPr>
            <a:xfrm>
              <a:off x="0" y="0"/>
              <a:ext cx="12143288" cy="10777189"/>
            </a:xfrm>
            <a:custGeom>
              <a:avLst/>
              <a:gdLst/>
              <a:ahLst/>
              <a:cxnLst/>
              <a:rect l="l" t="t" r="r" b="b"/>
              <a:pathLst>
                <a:path w="12143288" h="10777189">
                  <a:moveTo>
                    <a:pt x="12143288" y="258446"/>
                  </a:moveTo>
                  <a:lnTo>
                    <a:pt x="12143288" y="10518743"/>
                  </a:lnTo>
                  <a:cubicBezTo>
                    <a:pt x="12143288" y="10661535"/>
                    <a:pt x="12052265" y="10777189"/>
                    <a:pt x="11939884" y="10777189"/>
                  </a:cubicBezTo>
                  <a:lnTo>
                    <a:pt x="203405" y="10777189"/>
                  </a:lnTo>
                  <a:cubicBezTo>
                    <a:pt x="91024" y="10777189"/>
                    <a:pt x="0" y="10661535"/>
                    <a:pt x="0" y="10518743"/>
                  </a:cubicBezTo>
                  <a:lnTo>
                    <a:pt x="0" y="258446"/>
                  </a:lnTo>
                  <a:cubicBezTo>
                    <a:pt x="0" y="115654"/>
                    <a:pt x="91024" y="0"/>
                    <a:pt x="203405" y="0"/>
                  </a:cubicBezTo>
                  <a:lnTo>
                    <a:pt x="11939884" y="0"/>
                  </a:lnTo>
                  <a:cubicBezTo>
                    <a:pt x="12052265" y="0"/>
                    <a:pt x="12143288" y="115654"/>
                    <a:pt x="12143288" y="258446"/>
                  </a:cubicBezTo>
                  <a:close/>
                </a:path>
              </a:pathLst>
            </a:custGeom>
            <a:blipFill>
              <a:blip r:embed="rId3" cstate="email">
                <a:extLst>
                  <a:ext uri="{28A0092B-C50C-407E-A947-70E740481C1C}">
                    <a14:useLocalDpi xmlns:a14="http://schemas.microsoft.com/office/drawing/2010/main"/>
                  </a:ext>
                </a:extLst>
              </a:blip>
              <a:stretch>
                <a:fillRect/>
              </a:stretch>
            </a:blipFill>
            <a:ln w="28575" cap="sq">
              <a:solidFill>
                <a:srgbClr val="000000"/>
              </a:solidFill>
              <a:prstDash val="solid"/>
              <a:miter/>
            </a:ln>
          </p:spPr>
          <p:txBody>
            <a:bodyPr/>
            <a:lstStyle/>
            <a:p>
              <a:endParaRPr lang="en-US"/>
            </a:p>
          </p:txBody>
        </p:sp>
      </p:grpSp>
      <p:sp>
        <p:nvSpPr>
          <p:cNvPr id="15" name="TextBox 15"/>
          <p:cNvSpPr txBox="1"/>
          <p:nvPr/>
        </p:nvSpPr>
        <p:spPr>
          <a:xfrm>
            <a:off x="971550" y="726580"/>
            <a:ext cx="13235382"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Career Spotlight: Artisan Cheesemaker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7032791"/>
            <a:ext cx="22972560" cy="5226257"/>
          </a:xfrm>
          <a:custGeom>
            <a:avLst/>
            <a:gdLst/>
            <a:ahLst/>
            <a:cxnLst/>
            <a:rect l="l" t="t" r="r" b="b"/>
            <a:pathLst>
              <a:path w="22972560" h="5226257">
                <a:moveTo>
                  <a:pt x="0" y="0"/>
                </a:moveTo>
                <a:lnTo>
                  <a:pt x="22972560" y="0"/>
                </a:lnTo>
                <a:lnTo>
                  <a:pt x="22972560" y="5226257"/>
                </a:lnTo>
                <a:lnTo>
                  <a:pt x="0" y="522625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97856" y="566958"/>
            <a:ext cx="18483712" cy="987290"/>
            <a:chOff x="0" y="0"/>
            <a:chExt cx="3616659" cy="193180"/>
          </a:xfrm>
        </p:grpSpPr>
        <p:sp>
          <p:nvSpPr>
            <p:cNvPr id="7" name="Freeform 7"/>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8" name="TextBox 8"/>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9" name="Group 9"/>
          <p:cNvGrpSpPr/>
          <p:nvPr/>
        </p:nvGrpSpPr>
        <p:grpSpPr>
          <a:xfrm>
            <a:off x="297278" y="899542"/>
            <a:ext cx="441143" cy="322122"/>
            <a:chOff x="0" y="0"/>
            <a:chExt cx="6350000" cy="4636770"/>
          </a:xfrm>
        </p:grpSpPr>
        <p:sp>
          <p:nvSpPr>
            <p:cNvPr id="10" name="Freeform 10"/>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1" name="Freeform 11"/>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1259568" y="2830696"/>
            <a:ext cx="15468200" cy="1815316"/>
          </a:xfrm>
          <a:prstGeom prst="rect">
            <a:avLst/>
          </a:prstGeom>
        </p:spPr>
        <p:txBody>
          <a:bodyPr lIns="0" tIns="0" rIns="0" bIns="0" rtlCol="0" anchor="t">
            <a:spAutoFit/>
          </a:bodyPr>
          <a:lstStyle/>
          <a:p>
            <a:pPr marL="1511299" lvl="1" indent="-755650" algn="l">
              <a:lnSpc>
                <a:spcPts val="6929"/>
              </a:lnSpc>
              <a:buFont typeface="Arial"/>
              <a:buChar char="•"/>
            </a:pPr>
            <a:r>
              <a:rPr lang="en-US" sz="6999" b="1">
                <a:solidFill>
                  <a:srgbClr val="000000"/>
                </a:solidFill>
                <a:latin typeface="Gilroy Bold"/>
                <a:ea typeface="Gilroy Bold"/>
                <a:cs typeface="Gilroy Bold"/>
                <a:sym typeface="Gilroy Bold"/>
              </a:rPr>
              <a:t>Tell us one responsibility of being a cheesemaker.</a:t>
            </a:r>
          </a:p>
        </p:txBody>
      </p:sp>
      <p:sp>
        <p:nvSpPr>
          <p:cNvPr id="13" name="TextBox 13"/>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CLOSURE</a:t>
            </a:r>
          </a:p>
        </p:txBody>
      </p:sp>
      <p:sp>
        <p:nvSpPr>
          <p:cNvPr id="14" name="TextBox 14"/>
          <p:cNvSpPr txBox="1"/>
          <p:nvPr/>
        </p:nvSpPr>
        <p:spPr>
          <a:xfrm>
            <a:off x="1409900" y="5227000"/>
            <a:ext cx="15468200" cy="1815316"/>
          </a:xfrm>
          <a:prstGeom prst="rect">
            <a:avLst/>
          </a:prstGeom>
        </p:spPr>
        <p:txBody>
          <a:bodyPr lIns="0" tIns="0" rIns="0" bIns="0" rtlCol="0" anchor="t">
            <a:spAutoFit/>
          </a:bodyPr>
          <a:lstStyle/>
          <a:p>
            <a:pPr marL="1511299" lvl="1" indent="-755650" algn="l">
              <a:lnSpc>
                <a:spcPts val="6929"/>
              </a:lnSpc>
              <a:buFont typeface="Arial"/>
              <a:buChar char="•"/>
            </a:pPr>
            <a:r>
              <a:rPr lang="en-US" sz="6999" b="1">
                <a:solidFill>
                  <a:srgbClr val="000000"/>
                </a:solidFill>
                <a:latin typeface="Gilroy Bold"/>
                <a:ea typeface="Gilroy Bold"/>
                <a:cs typeface="Gilroy Bold"/>
                <a:sym typeface="Gilroy Bold"/>
              </a:rPr>
              <a:t>Are </a:t>
            </a:r>
            <a:r>
              <a:rPr lang="en-US" sz="6999" b="1" u="sng">
                <a:solidFill>
                  <a:srgbClr val="000000"/>
                </a:solidFill>
                <a:latin typeface="Gilroy Bold"/>
                <a:ea typeface="Gilroy Bold"/>
                <a:cs typeface="Gilroy Bold"/>
                <a:sym typeface="Gilroy Bold"/>
              </a:rPr>
              <a:t>you</a:t>
            </a:r>
            <a:r>
              <a:rPr lang="en-US" sz="6999" b="1">
                <a:solidFill>
                  <a:srgbClr val="000000"/>
                </a:solidFill>
                <a:latin typeface="Gilroy Bold"/>
                <a:ea typeface="Gilroy Bold"/>
                <a:cs typeface="Gilroy Bold"/>
                <a:sym typeface="Gilroy Bold"/>
              </a:rPr>
              <a:t> interested in being a cheesemaker when you grow up?</a:t>
            </a:r>
          </a:p>
        </p:txBody>
      </p:sp>
      <p:sp>
        <p:nvSpPr>
          <p:cNvPr id="15" name="TextBox 15"/>
          <p:cNvSpPr txBox="1"/>
          <p:nvPr/>
        </p:nvSpPr>
        <p:spPr>
          <a:xfrm>
            <a:off x="971550" y="726580"/>
            <a:ext cx="13235382"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Career Spotlight: Artisan Cheesemaker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75" y="0"/>
            <a:ext cx="18459809" cy="10287000"/>
            <a:chOff x="0" y="0"/>
            <a:chExt cx="4861843" cy="2709333"/>
          </a:xfrm>
        </p:grpSpPr>
        <p:sp>
          <p:nvSpPr>
            <p:cNvPr id="3" name="Freeform 3"/>
            <p:cNvSpPr/>
            <p:nvPr/>
          </p:nvSpPr>
          <p:spPr>
            <a:xfrm>
              <a:off x="0" y="0"/>
              <a:ext cx="4861842" cy="2709333"/>
            </a:xfrm>
            <a:custGeom>
              <a:avLst/>
              <a:gdLst/>
              <a:ahLst/>
              <a:cxnLst/>
              <a:rect l="l" t="t" r="r" b="b"/>
              <a:pathLst>
                <a:path w="4861842" h="2709333">
                  <a:moveTo>
                    <a:pt x="0" y="0"/>
                  </a:moveTo>
                  <a:lnTo>
                    <a:pt x="4861842" y="0"/>
                  </a:lnTo>
                  <a:lnTo>
                    <a:pt x="4861842"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1843"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Freeform 11">
            <a:hlinkClick r:id="rId3" tooltip="https://kahoot.it"/>
          </p:cNvPr>
          <p:cNvSpPr/>
          <p:nvPr/>
        </p:nvSpPr>
        <p:spPr>
          <a:xfrm>
            <a:off x="1208153" y="4286559"/>
            <a:ext cx="9168644" cy="5779071"/>
          </a:xfrm>
          <a:custGeom>
            <a:avLst/>
            <a:gdLst/>
            <a:ahLst/>
            <a:cxnLst/>
            <a:rect l="l" t="t" r="r" b="b"/>
            <a:pathLst>
              <a:path w="9168644" h="5779071">
                <a:moveTo>
                  <a:pt x="0" y="0"/>
                </a:moveTo>
                <a:lnTo>
                  <a:pt x="9168645" y="0"/>
                </a:lnTo>
                <a:lnTo>
                  <a:pt x="9168645" y="5779071"/>
                </a:lnTo>
                <a:lnTo>
                  <a:pt x="0" y="5779071"/>
                </a:lnTo>
                <a:lnTo>
                  <a:pt x="0" y="0"/>
                </a:lnTo>
                <a:close/>
              </a:path>
            </a:pathLst>
          </a:custGeom>
          <a:blipFill>
            <a:blip r:embed="rId4" cstate="email">
              <a:extLst>
                <a:ext uri="{28A0092B-C50C-407E-A947-70E740481C1C}">
                  <a14:useLocalDpi xmlns:a14="http://schemas.microsoft.com/office/drawing/2010/main"/>
                </a:ext>
              </a:extLst>
            </a:blip>
            <a:stretch>
              <a:fillRect l="-5517" r="-6537"/>
            </a:stretch>
          </a:blipFill>
          <a:ln w="38100" cap="sq">
            <a:solidFill>
              <a:srgbClr val="000000"/>
            </a:solidFill>
            <a:prstDash val="solid"/>
            <a:miter/>
          </a:ln>
        </p:spPr>
        <p:txBody>
          <a:bodyPr/>
          <a:lstStyle/>
          <a:p>
            <a:endParaRPr lang="en-US"/>
          </a:p>
        </p:txBody>
      </p:sp>
      <p:sp>
        <p:nvSpPr>
          <p:cNvPr id="12" name="TextBox 12"/>
          <p:cNvSpPr txBox="1"/>
          <p:nvPr/>
        </p:nvSpPr>
        <p:spPr>
          <a:xfrm>
            <a:off x="971550" y="726580"/>
            <a:ext cx="13256858"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Kahoot Activity</a:t>
            </a:r>
          </a:p>
        </p:txBody>
      </p:sp>
      <p:sp>
        <p:nvSpPr>
          <p:cNvPr id="13" name="TextBox 13"/>
          <p:cNvSpPr txBox="1"/>
          <p:nvPr/>
        </p:nvSpPr>
        <p:spPr>
          <a:xfrm>
            <a:off x="1143993" y="2576527"/>
            <a:ext cx="16705778" cy="1362392"/>
          </a:xfrm>
          <a:prstGeom prst="rect">
            <a:avLst/>
          </a:prstGeom>
        </p:spPr>
        <p:txBody>
          <a:bodyPr lIns="0" tIns="0" rIns="0" bIns="0" rtlCol="0" anchor="t">
            <a:spAutoFit/>
          </a:bodyPr>
          <a:lstStyle/>
          <a:p>
            <a:pPr algn="l">
              <a:lnSpc>
                <a:spcPts val="5146"/>
              </a:lnSpc>
            </a:pPr>
            <a:r>
              <a:rPr lang="en-US" sz="5198" b="1">
                <a:solidFill>
                  <a:srgbClr val="000000"/>
                </a:solidFill>
                <a:latin typeface="Gilroy Bold"/>
                <a:ea typeface="Gilroy Bold"/>
                <a:cs typeface="Gilroy Bold"/>
                <a:sym typeface="Gilroy Bold"/>
              </a:rPr>
              <a:t>Let’s complete a Kahoot review game to see what you learned about milk quality and safety.</a:t>
            </a:r>
          </a:p>
        </p:txBody>
      </p:sp>
      <p:sp>
        <p:nvSpPr>
          <p:cNvPr id="14" name="TextBox 14"/>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IT’S TIME TO PLAY</a:t>
            </a:r>
          </a:p>
        </p:txBody>
      </p:sp>
      <p:sp>
        <p:nvSpPr>
          <p:cNvPr id="15" name="TextBox 15"/>
          <p:cNvSpPr txBox="1"/>
          <p:nvPr/>
        </p:nvSpPr>
        <p:spPr>
          <a:xfrm>
            <a:off x="11921779" y="4177043"/>
            <a:ext cx="4847046" cy="572100"/>
          </a:xfrm>
          <a:prstGeom prst="rect">
            <a:avLst/>
          </a:prstGeom>
        </p:spPr>
        <p:txBody>
          <a:bodyPr lIns="0" tIns="0" rIns="0" bIns="0" rtlCol="0" anchor="t">
            <a:spAutoFit/>
          </a:bodyPr>
          <a:lstStyle/>
          <a:p>
            <a:pPr algn="ctr">
              <a:lnSpc>
                <a:spcPts val="4148"/>
              </a:lnSpc>
            </a:pPr>
            <a:r>
              <a:rPr lang="en-US" sz="4148" b="1">
                <a:solidFill>
                  <a:srgbClr val="FFFFFF"/>
                </a:solidFill>
                <a:latin typeface="Gilroy Heavy"/>
                <a:ea typeface="Gilroy Heavy"/>
                <a:cs typeface="Gilroy Heavy"/>
                <a:sym typeface="Gilroy Heavy"/>
              </a:rPr>
              <a:t>HOW TO PLAY</a:t>
            </a:r>
          </a:p>
        </p:txBody>
      </p:sp>
      <p:sp>
        <p:nvSpPr>
          <p:cNvPr id="16" name="TextBox 16"/>
          <p:cNvSpPr txBox="1"/>
          <p:nvPr/>
        </p:nvSpPr>
        <p:spPr>
          <a:xfrm>
            <a:off x="10776673" y="4758668"/>
            <a:ext cx="7137259" cy="5240287"/>
          </a:xfrm>
          <a:prstGeom prst="rect">
            <a:avLst/>
          </a:prstGeom>
        </p:spPr>
        <p:txBody>
          <a:bodyPr lIns="0" tIns="0" rIns="0" bIns="0" rtlCol="0" anchor="t">
            <a:spAutoFit/>
          </a:bodyPr>
          <a:lstStyle/>
          <a:p>
            <a:pPr marL="690634" lvl="1" indent="-345317" algn="l">
              <a:lnSpc>
                <a:spcPts val="4126"/>
              </a:lnSpc>
              <a:buAutoNum type="arabicPeriod"/>
            </a:pPr>
            <a:r>
              <a:rPr lang="en-US" sz="3198">
                <a:solidFill>
                  <a:srgbClr val="000000"/>
                </a:solidFill>
                <a:latin typeface="Gilroy"/>
                <a:ea typeface="Gilroy"/>
                <a:cs typeface="Gilroy"/>
                <a:sym typeface="Gilroy"/>
              </a:rPr>
              <a:t>Go to Kahoot.It</a:t>
            </a:r>
          </a:p>
          <a:p>
            <a:pPr marL="690634" lvl="1" indent="-345317" algn="l">
              <a:lnSpc>
                <a:spcPts val="4126"/>
              </a:lnSpc>
              <a:buAutoNum type="arabicPeriod"/>
            </a:pPr>
            <a:r>
              <a:rPr lang="en-US" sz="3198">
                <a:solidFill>
                  <a:srgbClr val="000000"/>
                </a:solidFill>
                <a:latin typeface="Gilroy"/>
                <a:ea typeface="Gilroy"/>
                <a:cs typeface="Gilroy"/>
                <a:sym typeface="Gilroy"/>
              </a:rPr>
              <a:t>Type in the pin number provided for you and click “ENTER”</a:t>
            </a:r>
          </a:p>
          <a:p>
            <a:pPr marL="690634" lvl="1" indent="-345317" algn="l">
              <a:lnSpc>
                <a:spcPts val="4126"/>
              </a:lnSpc>
              <a:buAutoNum type="arabicPeriod"/>
            </a:pPr>
            <a:r>
              <a:rPr lang="en-US" sz="3198">
                <a:solidFill>
                  <a:srgbClr val="000000"/>
                </a:solidFill>
                <a:latin typeface="Gilroy"/>
                <a:ea typeface="Gilroy"/>
                <a:cs typeface="Gilroy"/>
                <a:sym typeface="Gilroy"/>
              </a:rPr>
              <a:t>Wait for everyone to join the game</a:t>
            </a:r>
          </a:p>
          <a:p>
            <a:pPr marL="690634" lvl="1" indent="-345317" algn="l">
              <a:lnSpc>
                <a:spcPts val="4126"/>
              </a:lnSpc>
              <a:buAutoNum type="arabicPeriod"/>
            </a:pPr>
            <a:r>
              <a:rPr lang="en-US" sz="3198">
                <a:solidFill>
                  <a:srgbClr val="000000"/>
                </a:solidFill>
                <a:latin typeface="Gilroy"/>
                <a:ea typeface="Gilroy"/>
                <a:cs typeface="Gilroy"/>
                <a:sym typeface="Gilroy"/>
              </a:rPr>
              <a:t>When the game begins, select the answers you think are correct as fast as you can. </a:t>
            </a:r>
          </a:p>
          <a:p>
            <a:pPr marL="690634" lvl="1" indent="-345317" algn="l">
              <a:lnSpc>
                <a:spcPts val="4126"/>
              </a:lnSpc>
              <a:buAutoNum type="arabicPeriod"/>
            </a:pPr>
            <a:r>
              <a:rPr lang="en-US" sz="3198">
                <a:solidFill>
                  <a:srgbClr val="000000"/>
                </a:solidFill>
                <a:latin typeface="Gilroy"/>
                <a:ea typeface="Gilroy"/>
                <a:cs typeface="Gilroy"/>
                <a:sym typeface="Gilroy"/>
              </a:rPr>
              <a:t>The top three winners will be highlighted on the screen.</a:t>
            </a:r>
          </a:p>
        </p:txBody>
      </p:sp>
      <p:pic>
        <p:nvPicPr>
          <p:cNvPr id="17" name="Picture 1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766670" y="4434518"/>
            <a:ext cx="1460424" cy="166905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6851853"/>
            <a:ext cx="22972560" cy="5226257"/>
          </a:xfrm>
          <a:custGeom>
            <a:avLst/>
            <a:gdLst/>
            <a:ahLst/>
            <a:cxnLst/>
            <a:rect l="l" t="t" r="r" b="b"/>
            <a:pathLst>
              <a:path w="22972560" h="5226257">
                <a:moveTo>
                  <a:pt x="0" y="0"/>
                </a:moveTo>
                <a:lnTo>
                  <a:pt x="22972560" y="0"/>
                </a:lnTo>
                <a:lnTo>
                  <a:pt x="22972560" y="5226257"/>
                </a:lnTo>
                <a:lnTo>
                  <a:pt x="0" y="5226257"/>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97856" y="566958"/>
            <a:ext cx="18483712" cy="987290"/>
            <a:chOff x="0" y="0"/>
            <a:chExt cx="3616659" cy="193180"/>
          </a:xfrm>
        </p:grpSpPr>
        <p:sp>
          <p:nvSpPr>
            <p:cNvPr id="7" name="Freeform 7"/>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8" name="TextBox 8"/>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9" name="Group 9"/>
          <p:cNvGrpSpPr/>
          <p:nvPr/>
        </p:nvGrpSpPr>
        <p:grpSpPr>
          <a:xfrm>
            <a:off x="297278" y="899542"/>
            <a:ext cx="441143" cy="322122"/>
            <a:chOff x="0" y="0"/>
            <a:chExt cx="6350000" cy="4636770"/>
          </a:xfrm>
        </p:grpSpPr>
        <p:sp>
          <p:nvSpPr>
            <p:cNvPr id="10" name="Freeform 10"/>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1" name="Freeform 11"/>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Closure</a:t>
            </a:r>
          </a:p>
        </p:txBody>
      </p:sp>
      <p:sp>
        <p:nvSpPr>
          <p:cNvPr id="13" name="TextBox 13"/>
          <p:cNvSpPr txBox="1"/>
          <p:nvPr/>
        </p:nvSpPr>
        <p:spPr>
          <a:xfrm>
            <a:off x="1409900" y="2245928"/>
            <a:ext cx="15468200" cy="4605925"/>
          </a:xfrm>
          <a:prstGeom prst="rect">
            <a:avLst/>
          </a:prstGeom>
        </p:spPr>
        <p:txBody>
          <a:bodyPr lIns="0" tIns="0" rIns="0" bIns="0" rtlCol="0" anchor="t">
            <a:spAutoFit/>
          </a:bodyPr>
          <a:lstStyle/>
          <a:p>
            <a:pPr algn="ctr">
              <a:lnSpc>
                <a:spcPts val="11878"/>
              </a:lnSpc>
            </a:pPr>
            <a:r>
              <a:rPr lang="en-US" sz="11998" b="1">
                <a:solidFill>
                  <a:srgbClr val="000000"/>
                </a:solidFill>
                <a:latin typeface="Gilroy Bold"/>
                <a:ea typeface="Gilroy Bold"/>
                <a:cs typeface="Gilroy Bold"/>
                <a:sym typeface="Gilroy Bold"/>
              </a:rPr>
              <a:t>Share one thing you learned today about “Keeping Milk Fresh”.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11"/>
          <p:cNvSpPr txBox="1"/>
          <p:nvPr/>
        </p:nvSpPr>
        <p:spPr>
          <a:xfrm>
            <a:off x="971550" y="726580"/>
            <a:ext cx="10851539"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Essential Vocabulary</a:t>
            </a:r>
          </a:p>
        </p:txBody>
      </p:sp>
      <p:sp>
        <p:nvSpPr>
          <p:cNvPr id="12" name="TextBox 12"/>
          <p:cNvSpPr txBox="1"/>
          <p:nvPr/>
        </p:nvSpPr>
        <p:spPr>
          <a:xfrm>
            <a:off x="1409900" y="2462320"/>
            <a:ext cx="15951411" cy="7401171"/>
          </a:xfrm>
          <a:prstGeom prst="rect">
            <a:avLst/>
          </a:prstGeom>
        </p:spPr>
        <p:txBody>
          <a:bodyPr lIns="0" tIns="0" rIns="0" bIns="0" rtlCol="0" anchor="t">
            <a:spAutoFit/>
          </a:bodyPr>
          <a:lstStyle/>
          <a:p>
            <a:pPr algn="l">
              <a:lnSpc>
                <a:spcPts val="3265"/>
              </a:lnSpc>
            </a:pPr>
            <a:r>
              <a:rPr lang="en-US" sz="3298" b="1" u="sng">
                <a:solidFill>
                  <a:srgbClr val="000000"/>
                </a:solidFill>
                <a:latin typeface="Gilroy Bold"/>
                <a:ea typeface="Gilroy Bold"/>
                <a:cs typeface="Gilroy Bold"/>
                <a:sym typeface="Gilroy Bold"/>
              </a:rPr>
              <a:t>Dairy Products:</a:t>
            </a:r>
            <a:r>
              <a:rPr lang="en-US" sz="3298">
                <a:solidFill>
                  <a:srgbClr val="000000"/>
                </a:solidFill>
                <a:latin typeface="Gilroy"/>
                <a:ea typeface="Gilroy"/>
                <a:cs typeface="Gilroy"/>
                <a:sym typeface="Gilroy"/>
              </a:rPr>
              <a:t> foods made from milk</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Fortification: </a:t>
            </a:r>
            <a:r>
              <a:rPr lang="en-US" sz="3298">
                <a:solidFill>
                  <a:srgbClr val="000000"/>
                </a:solidFill>
                <a:latin typeface="Gilroy"/>
                <a:ea typeface="Gilroy"/>
                <a:cs typeface="Gilroy"/>
                <a:sym typeface="Gilroy"/>
              </a:rPr>
              <a:t>the process of adding vitamins, such as Vitamins A and D, to milk before bottling it</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Homogenization:</a:t>
            </a:r>
            <a:r>
              <a:rPr lang="en-US" sz="3298">
                <a:solidFill>
                  <a:srgbClr val="000000"/>
                </a:solidFill>
                <a:latin typeface="Gilroy"/>
                <a:ea typeface="Gilroy"/>
                <a:cs typeface="Gilroy"/>
                <a:sym typeface="Gilroy"/>
              </a:rPr>
              <a:t> the process of breaking up the fat globules in milk so cream does not separate in the milk</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Pasteurization:</a:t>
            </a:r>
            <a:r>
              <a:rPr lang="en-US" sz="3298">
                <a:solidFill>
                  <a:srgbClr val="000000"/>
                </a:solidFill>
                <a:latin typeface="Gilroy"/>
                <a:ea typeface="Gilroy"/>
                <a:cs typeface="Gilroy"/>
                <a:sym typeface="Gilroy"/>
              </a:rPr>
              <a:t> the process of heating milk to high temperatures for a short amount of time to kill bacteria</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Processing Plant:</a:t>
            </a:r>
            <a:r>
              <a:rPr lang="en-US" sz="3298">
                <a:solidFill>
                  <a:srgbClr val="000000"/>
                </a:solidFill>
                <a:latin typeface="Gilroy"/>
                <a:ea typeface="Gilroy"/>
                <a:cs typeface="Gilroy"/>
                <a:sym typeface="Gilroy"/>
              </a:rPr>
              <a:t> the place where milk undergoes procedures to ensure safety and bottled or made into dairy products</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Sanitation: </a:t>
            </a:r>
            <a:r>
              <a:rPr lang="en-US" sz="3298">
                <a:solidFill>
                  <a:srgbClr val="000000"/>
                </a:solidFill>
                <a:latin typeface="Gilroy"/>
                <a:ea typeface="Gilroy"/>
                <a:cs typeface="Gilroy"/>
                <a:sym typeface="Gilroy"/>
              </a:rPr>
              <a:t>the process of cleaning something to ensure any dirt or harmful residues are removed </a:t>
            </a:r>
          </a:p>
          <a:p>
            <a:pPr algn="l">
              <a:lnSpc>
                <a:spcPts val="3265"/>
              </a:lnSpc>
            </a:pPr>
            <a:endParaRPr lang="en-US" sz="3298">
              <a:solidFill>
                <a:srgbClr val="000000"/>
              </a:solidFill>
              <a:latin typeface="Gilroy"/>
              <a:ea typeface="Gilroy"/>
              <a:cs typeface="Gilroy"/>
              <a:sym typeface="Gilroy"/>
            </a:endParaRPr>
          </a:p>
          <a:p>
            <a:pPr algn="l">
              <a:lnSpc>
                <a:spcPts val="3265"/>
              </a:lnSpc>
            </a:pPr>
            <a:r>
              <a:rPr lang="en-US" sz="3298" b="1" u="sng">
                <a:solidFill>
                  <a:srgbClr val="000000"/>
                </a:solidFill>
                <a:latin typeface="Gilroy Bold"/>
                <a:ea typeface="Gilroy Bold"/>
                <a:cs typeface="Gilroy Bold"/>
                <a:sym typeface="Gilroy Bold"/>
              </a:rPr>
              <a:t>Standardization:</a:t>
            </a:r>
            <a:r>
              <a:rPr lang="en-US" sz="3298">
                <a:solidFill>
                  <a:srgbClr val="000000"/>
                </a:solidFill>
                <a:latin typeface="Gilroy"/>
                <a:ea typeface="Gilroy"/>
                <a:cs typeface="Gilroy"/>
                <a:sym typeface="Gilroy"/>
              </a:rPr>
              <a:t> the process of removing all the fat from the milk</a:t>
            </a:r>
          </a:p>
        </p:txBody>
      </p:sp>
      <p:sp>
        <p:nvSpPr>
          <p:cNvPr id="13" name="TextBox 13"/>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DAIRY DEFINITIONS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470547" cy="10287000"/>
            <a:chOff x="0" y="0"/>
            <a:chExt cx="4864671" cy="2709333"/>
          </a:xfrm>
        </p:grpSpPr>
        <p:sp>
          <p:nvSpPr>
            <p:cNvPr id="3" name="Freeform 3"/>
            <p:cNvSpPr/>
            <p:nvPr/>
          </p:nvSpPr>
          <p:spPr>
            <a:xfrm>
              <a:off x="0" y="0"/>
              <a:ext cx="4864671" cy="2709333"/>
            </a:xfrm>
            <a:custGeom>
              <a:avLst/>
              <a:gdLst/>
              <a:ahLst/>
              <a:cxnLst/>
              <a:rect l="l" t="t" r="r" b="b"/>
              <a:pathLst>
                <a:path w="4864671" h="2709333">
                  <a:moveTo>
                    <a:pt x="0" y="0"/>
                  </a:moveTo>
                  <a:lnTo>
                    <a:pt x="4864671" y="0"/>
                  </a:lnTo>
                  <a:lnTo>
                    <a:pt x="4864671"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64671"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pic>
        <p:nvPicPr>
          <p:cNvPr id="11" name="Picture 11"/>
          <p:cNvPicPr>
            <a:picLocks noChangeAspect="1"/>
          </p:cNvPicPr>
          <p:nvPr/>
        </p:nvPicPr>
        <p:blipFill>
          <a:blip r:embed="rId3"/>
          <a:stretch>
            <a:fillRect/>
          </a:stretch>
        </p:blipFill>
        <p:spPr>
          <a:xfrm>
            <a:off x="1248769" y="2780780"/>
            <a:ext cx="13989997" cy="11185650"/>
          </a:xfrm>
          <a:prstGeom prst="rect">
            <a:avLst/>
          </a:prstGeom>
        </p:spPr>
      </p:pic>
      <p:pic>
        <p:nvPicPr>
          <p:cNvPr id="12"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1863697" y="5626180"/>
            <a:ext cx="1460424" cy="1669056"/>
          </a:xfrm>
          <a:prstGeom prst="rect">
            <a:avLst/>
          </a:prstGeom>
        </p:spPr>
      </p:pic>
      <p:grpSp>
        <p:nvGrpSpPr>
          <p:cNvPr id="13" name="Group 13"/>
          <p:cNvGrpSpPr/>
          <p:nvPr/>
        </p:nvGrpSpPr>
        <p:grpSpPr>
          <a:xfrm>
            <a:off x="872879" y="3847824"/>
            <a:ext cx="17259300" cy="6960827"/>
            <a:chOff x="0" y="0"/>
            <a:chExt cx="4816593" cy="1942574"/>
          </a:xfrm>
        </p:grpSpPr>
        <p:sp>
          <p:nvSpPr>
            <p:cNvPr id="14" name="Freeform 14">
              <a:hlinkClick r:id="rId5" tooltip="https://youtu.be/Eq_m71SYvJ4?feature=shared"/>
            </p:cNvPr>
            <p:cNvSpPr/>
            <p:nvPr/>
          </p:nvSpPr>
          <p:spPr>
            <a:xfrm>
              <a:off x="0" y="0"/>
              <a:ext cx="4816592" cy="1942574"/>
            </a:xfrm>
            <a:custGeom>
              <a:avLst/>
              <a:gdLst/>
              <a:ahLst/>
              <a:cxnLst/>
              <a:rect l="l" t="t" r="r" b="b"/>
              <a:pathLst>
                <a:path w="4816592" h="1942574">
                  <a:moveTo>
                    <a:pt x="0" y="0"/>
                  </a:moveTo>
                  <a:lnTo>
                    <a:pt x="4816592" y="0"/>
                  </a:lnTo>
                  <a:lnTo>
                    <a:pt x="4816592" y="1942574"/>
                  </a:lnTo>
                  <a:lnTo>
                    <a:pt x="0" y="1942574"/>
                  </a:lnTo>
                  <a:close/>
                </a:path>
              </a:pathLst>
            </a:custGeom>
            <a:solidFill>
              <a:srgbClr val="000000">
                <a:alpha val="0"/>
              </a:srgbClr>
            </a:solidFill>
          </p:spPr>
          <p:txBody>
            <a:bodyPr/>
            <a:lstStyle/>
            <a:p>
              <a:endParaRPr lang="en-US"/>
            </a:p>
          </p:txBody>
        </p:sp>
        <p:sp>
          <p:nvSpPr>
            <p:cNvPr id="15" name="TextBox 15"/>
            <p:cNvSpPr txBox="1"/>
            <p:nvPr/>
          </p:nvSpPr>
          <p:spPr>
            <a:xfrm>
              <a:off x="0" y="-38100"/>
              <a:ext cx="4816593" cy="1980674"/>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1075" y="2328577"/>
            <a:ext cx="15935730" cy="1519247"/>
          </a:xfrm>
          <a:prstGeom prst="rect">
            <a:avLst/>
          </a:prstGeom>
        </p:spPr>
        <p:txBody>
          <a:bodyPr lIns="0" tIns="0" rIns="0" bIns="0" rtlCol="0" anchor="t">
            <a:spAutoFit/>
          </a:bodyPr>
          <a:lstStyle/>
          <a:p>
            <a:pPr algn="l">
              <a:lnSpc>
                <a:spcPts val="5839"/>
              </a:lnSpc>
            </a:pPr>
            <a:r>
              <a:rPr lang="en-US" sz="5898" b="1">
                <a:solidFill>
                  <a:srgbClr val="000000"/>
                </a:solidFill>
                <a:latin typeface="Gilroy Bold"/>
                <a:ea typeface="Gilroy Bold"/>
                <a:cs typeface="Gilroy Bold"/>
                <a:sym typeface="Gilroy Bold"/>
              </a:rPr>
              <a:t>Let’s discover how milk is tested to ensure its safety and quality.</a:t>
            </a:r>
          </a:p>
        </p:txBody>
      </p:sp>
      <p:sp>
        <p:nvSpPr>
          <p:cNvPr id="17" name="TextBox 17"/>
          <p:cNvSpPr txBox="1"/>
          <p:nvPr/>
        </p:nvSpPr>
        <p:spPr>
          <a:xfrm>
            <a:off x="971550" y="726580"/>
            <a:ext cx="7436845"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Activating Strategy</a:t>
            </a:r>
          </a:p>
        </p:txBody>
      </p:sp>
      <p:sp>
        <p:nvSpPr>
          <p:cNvPr id="18" name="TextBox 18"/>
          <p:cNvSpPr txBox="1"/>
          <p:nvPr/>
        </p:nvSpPr>
        <p:spPr>
          <a:xfrm>
            <a:off x="971550" y="1728202"/>
            <a:ext cx="13722359"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DISCOVER DAIRY AND MILK SAFETY &amp; QUALITY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0" y="6379337"/>
            <a:ext cx="22972560" cy="5226257"/>
          </a:xfrm>
          <a:custGeom>
            <a:avLst/>
            <a:gdLst/>
            <a:ahLst/>
            <a:cxnLst/>
            <a:rect l="l" t="t" r="r" b="b"/>
            <a:pathLst>
              <a:path w="22972560" h="5226257">
                <a:moveTo>
                  <a:pt x="0" y="0"/>
                </a:moveTo>
                <a:lnTo>
                  <a:pt x="22972560" y="0"/>
                </a:lnTo>
                <a:lnTo>
                  <a:pt x="22972560" y="5226258"/>
                </a:lnTo>
                <a:lnTo>
                  <a:pt x="0" y="522625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6" name="Group 6"/>
          <p:cNvGrpSpPr/>
          <p:nvPr/>
        </p:nvGrpSpPr>
        <p:grpSpPr>
          <a:xfrm>
            <a:off x="-97856" y="566958"/>
            <a:ext cx="18483712" cy="987290"/>
            <a:chOff x="0" y="0"/>
            <a:chExt cx="3616659" cy="193180"/>
          </a:xfrm>
        </p:grpSpPr>
        <p:sp>
          <p:nvSpPr>
            <p:cNvPr id="7" name="Freeform 7"/>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8" name="TextBox 8"/>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9" name="Group 9"/>
          <p:cNvGrpSpPr/>
          <p:nvPr/>
        </p:nvGrpSpPr>
        <p:grpSpPr>
          <a:xfrm>
            <a:off x="297278" y="899542"/>
            <a:ext cx="441143" cy="322122"/>
            <a:chOff x="0" y="0"/>
            <a:chExt cx="6350000" cy="4636770"/>
          </a:xfrm>
        </p:grpSpPr>
        <p:sp>
          <p:nvSpPr>
            <p:cNvPr id="10" name="Freeform 10"/>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1" name="Freeform 11"/>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TextBox 12"/>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13" name="TextBox 13"/>
          <p:cNvSpPr txBox="1"/>
          <p:nvPr/>
        </p:nvSpPr>
        <p:spPr>
          <a:xfrm>
            <a:off x="1409900" y="3053008"/>
            <a:ext cx="15468200" cy="2917326"/>
          </a:xfrm>
          <a:prstGeom prst="rect">
            <a:avLst/>
          </a:prstGeom>
        </p:spPr>
        <p:txBody>
          <a:bodyPr lIns="0" tIns="0" rIns="0" bIns="0" rtlCol="0" anchor="t">
            <a:spAutoFit/>
          </a:bodyPr>
          <a:lstStyle/>
          <a:p>
            <a:pPr algn="ctr">
              <a:lnSpc>
                <a:spcPts val="7524"/>
              </a:lnSpc>
            </a:pPr>
            <a:r>
              <a:rPr lang="en-US" sz="7600" b="1">
                <a:solidFill>
                  <a:srgbClr val="000000"/>
                </a:solidFill>
                <a:latin typeface="Gilroy Bold"/>
                <a:ea typeface="Gilroy Bold"/>
                <a:cs typeface="Gilroy Bold"/>
                <a:sym typeface="Gilroy Bold"/>
              </a:rPr>
              <a:t>Have you ever thought about how milk from the cow becomes dairy products that we eat? </a:t>
            </a:r>
          </a:p>
        </p:txBody>
      </p:sp>
      <p:sp>
        <p:nvSpPr>
          <p:cNvPr id="14" name="TextBox 14"/>
          <p:cNvSpPr txBox="1"/>
          <p:nvPr/>
        </p:nvSpPr>
        <p:spPr>
          <a:xfrm>
            <a:off x="971550" y="172820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INTRODUCTION</a:t>
            </a:r>
          </a:p>
        </p:txBody>
      </p:sp>
      <p:sp>
        <p:nvSpPr>
          <p:cNvPr id="15" name="TextBox 15"/>
          <p:cNvSpPr txBox="1"/>
          <p:nvPr/>
        </p:nvSpPr>
        <p:spPr>
          <a:xfrm>
            <a:off x="5547373" y="7425697"/>
            <a:ext cx="5490418" cy="2642228"/>
          </a:xfrm>
          <a:prstGeom prst="rect">
            <a:avLst/>
          </a:prstGeom>
        </p:spPr>
        <p:txBody>
          <a:bodyPr lIns="0" tIns="0" rIns="0" bIns="0" rtlCol="0" anchor="t">
            <a:spAutoFit/>
          </a:bodyPr>
          <a:lstStyle/>
          <a:p>
            <a:pPr algn="ctr">
              <a:lnSpc>
                <a:spcPts val="4138"/>
              </a:lnSpc>
            </a:pPr>
            <a:r>
              <a:rPr lang="en-US" sz="3598">
                <a:solidFill>
                  <a:srgbClr val="000000"/>
                </a:solidFill>
                <a:latin typeface="Gilroy"/>
                <a:ea typeface="Gilroy"/>
                <a:cs typeface="Gilroy"/>
                <a:sym typeface="Gilroy"/>
              </a:rPr>
              <a:t>Let’s look at the processes milk undergoes to make sure it is safe to drink and use in making dairy products.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683549"/>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683549"/>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683549"/>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6" name="TextBox 26"/>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27" name="TextBox 27"/>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FARMERS TAKE CARE OF THE COWS</a:t>
            </a:r>
          </a:p>
        </p:txBody>
      </p:sp>
      <p:sp>
        <p:nvSpPr>
          <p:cNvPr id="28" name="TextBox 28"/>
          <p:cNvSpPr txBox="1"/>
          <p:nvPr/>
        </p:nvSpPr>
        <p:spPr>
          <a:xfrm>
            <a:off x="600661" y="8126854"/>
            <a:ext cx="5125325" cy="1350503"/>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A farmer’s job is to keep the cows healthy and the barns clean.</a:t>
            </a:r>
          </a:p>
        </p:txBody>
      </p:sp>
      <p:sp>
        <p:nvSpPr>
          <p:cNvPr id="29" name="TextBox 29"/>
          <p:cNvSpPr txBox="1"/>
          <p:nvPr/>
        </p:nvSpPr>
        <p:spPr>
          <a:xfrm>
            <a:off x="6630266" y="8345910"/>
            <a:ext cx="5125325" cy="912390"/>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Barns must be clean and well kept.</a:t>
            </a:r>
          </a:p>
        </p:txBody>
      </p:sp>
      <p:sp>
        <p:nvSpPr>
          <p:cNvPr id="30" name="TextBox 30"/>
          <p:cNvSpPr txBox="1"/>
          <p:nvPr/>
        </p:nvSpPr>
        <p:spPr>
          <a:xfrm>
            <a:off x="12659870" y="8126854"/>
            <a:ext cx="5125325" cy="1350503"/>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Cows must be clean, comfortable, and well cared for.</a:t>
            </a:r>
          </a:p>
        </p:txBody>
      </p:sp>
      <p:sp>
        <p:nvSpPr>
          <p:cNvPr id="31" name="TextBox 31"/>
          <p:cNvSpPr txBox="1"/>
          <p:nvPr/>
        </p:nvSpPr>
        <p:spPr>
          <a:xfrm>
            <a:off x="2699539" y="9692285"/>
            <a:ext cx="12888921" cy="474277"/>
          </a:xfrm>
          <a:prstGeom prst="rect">
            <a:avLst/>
          </a:prstGeom>
        </p:spPr>
        <p:txBody>
          <a:bodyPr lIns="0" tIns="0" rIns="0" bIns="0" rtlCol="0" anchor="t">
            <a:spAutoFit/>
          </a:bodyPr>
          <a:lstStyle/>
          <a:p>
            <a:pPr algn="ctr">
              <a:lnSpc>
                <a:spcPts val="3463"/>
              </a:lnSpc>
            </a:pPr>
            <a:r>
              <a:rPr lang="en-US" sz="3498" b="1">
                <a:solidFill>
                  <a:srgbClr val="000000"/>
                </a:solidFill>
                <a:latin typeface="Gilroy Bold"/>
                <a:ea typeface="Gilroy Bold"/>
                <a:cs typeface="Gilroy Bold"/>
                <a:sym typeface="Gilroy Bold"/>
              </a:rPr>
              <a:t>Healthy cows produce quality milk.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581544"/>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581544"/>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581544"/>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6" name="TextBox 26"/>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27" name="TextBox 27"/>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SANITATION</a:t>
            </a:r>
          </a:p>
        </p:txBody>
      </p:sp>
      <p:sp>
        <p:nvSpPr>
          <p:cNvPr id="28" name="TextBox 28"/>
          <p:cNvSpPr txBox="1"/>
          <p:nvPr/>
        </p:nvSpPr>
        <p:spPr>
          <a:xfrm>
            <a:off x="509388" y="8024849"/>
            <a:ext cx="5307871" cy="1350503"/>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Before milking, the cow’s udder is cleaned to make sure the milk stays clean.</a:t>
            </a:r>
          </a:p>
        </p:txBody>
      </p:sp>
      <p:sp>
        <p:nvSpPr>
          <p:cNvPr id="29" name="TextBox 29"/>
          <p:cNvSpPr txBox="1"/>
          <p:nvPr/>
        </p:nvSpPr>
        <p:spPr>
          <a:xfrm>
            <a:off x="6352661" y="8070490"/>
            <a:ext cx="5680534" cy="1259221"/>
          </a:xfrm>
          <a:prstGeom prst="rect">
            <a:avLst/>
          </a:prstGeom>
        </p:spPr>
        <p:txBody>
          <a:bodyPr lIns="0" tIns="0" rIns="0" bIns="0" rtlCol="0" anchor="t">
            <a:spAutoFit/>
          </a:bodyPr>
          <a:lstStyle/>
          <a:p>
            <a:pPr algn="ctr">
              <a:lnSpc>
                <a:spcPts val="3265"/>
              </a:lnSpc>
            </a:pPr>
            <a:r>
              <a:rPr lang="en-US" sz="3298">
                <a:solidFill>
                  <a:srgbClr val="000000"/>
                </a:solidFill>
                <a:latin typeface="Gilroy"/>
                <a:ea typeface="Gilroy"/>
                <a:cs typeface="Gilroy"/>
                <a:sym typeface="Gilroy"/>
              </a:rPr>
              <a:t>Milk is never touched by human hands to ensure safety.</a:t>
            </a:r>
          </a:p>
        </p:txBody>
      </p:sp>
      <p:sp>
        <p:nvSpPr>
          <p:cNvPr id="30" name="TextBox 30"/>
          <p:cNvSpPr txBox="1"/>
          <p:nvPr/>
        </p:nvSpPr>
        <p:spPr>
          <a:xfrm>
            <a:off x="12659870" y="8243905"/>
            <a:ext cx="5125325" cy="912390"/>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All equipment and tanks are sanitized regularly.</a:t>
            </a:r>
          </a:p>
        </p:txBody>
      </p:sp>
      <p:sp>
        <p:nvSpPr>
          <p:cNvPr id="31" name="TextBox 31"/>
          <p:cNvSpPr txBox="1"/>
          <p:nvPr/>
        </p:nvSpPr>
        <p:spPr>
          <a:xfrm>
            <a:off x="0" y="9658711"/>
            <a:ext cx="18288000" cy="474277"/>
          </a:xfrm>
          <a:prstGeom prst="rect">
            <a:avLst/>
          </a:prstGeom>
        </p:spPr>
        <p:txBody>
          <a:bodyPr lIns="0" tIns="0" rIns="0" bIns="0" rtlCol="0" anchor="t">
            <a:spAutoFit/>
          </a:bodyPr>
          <a:lstStyle/>
          <a:p>
            <a:pPr algn="ctr">
              <a:lnSpc>
                <a:spcPts val="3463"/>
              </a:lnSpc>
            </a:pPr>
            <a:r>
              <a:rPr lang="en-US" sz="3498" b="1" spc="-188">
                <a:solidFill>
                  <a:srgbClr val="000000"/>
                </a:solidFill>
                <a:latin typeface="Gilroy Bold"/>
                <a:ea typeface="Gilroy Bold"/>
                <a:cs typeface="Gilroy Bold"/>
                <a:sym typeface="Gilroy Bold"/>
              </a:rPr>
              <a:t>From the cows to the equipment, everything is sanitized to remove any harmful residues.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683549"/>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683549"/>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683549"/>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6" name="TextBox 26"/>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27" name="TextBox 27"/>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MILK TESTING</a:t>
            </a:r>
          </a:p>
        </p:txBody>
      </p:sp>
      <p:sp>
        <p:nvSpPr>
          <p:cNvPr id="28" name="TextBox 28"/>
          <p:cNvSpPr txBox="1"/>
          <p:nvPr/>
        </p:nvSpPr>
        <p:spPr>
          <a:xfrm>
            <a:off x="331742" y="8239741"/>
            <a:ext cx="5663161" cy="1115203"/>
          </a:xfrm>
          <a:prstGeom prst="rect">
            <a:avLst/>
          </a:prstGeom>
        </p:spPr>
        <p:txBody>
          <a:bodyPr lIns="0" tIns="0" rIns="0" bIns="0" rtlCol="0" anchor="t">
            <a:spAutoFit/>
          </a:bodyPr>
          <a:lstStyle/>
          <a:p>
            <a:pPr algn="ctr">
              <a:lnSpc>
                <a:spcPts val="2869"/>
              </a:lnSpc>
            </a:pPr>
            <a:r>
              <a:rPr lang="en-US" sz="2898">
                <a:solidFill>
                  <a:srgbClr val="000000"/>
                </a:solidFill>
                <a:latin typeface="Gilroy"/>
                <a:ea typeface="Gilroy"/>
                <a:cs typeface="Gilroy"/>
                <a:sym typeface="Gilroy"/>
              </a:rPr>
              <a:t>Milk is tested many times during its trip from the farm to the grocery store.</a:t>
            </a:r>
          </a:p>
        </p:txBody>
      </p:sp>
      <p:sp>
        <p:nvSpPr>
          <p:cNvPr id="29" name="TextBox 29"/>
          <p:cNvSpPr txBox="1"/>
          <p:nvPr/>
        </p:nvSpPr>
        <p:spPr>
          <a:xfrm>
            <a:off x="6383291" y="8239741"/>
            <a:ext cx="5630012" cy="1115203"/>
          </a:xfrm>
          <a:prstGeom prst="rect">
            <a:avLst/>
          </a:prstGeom>
        </p:spPr>
        <p:txBody>
          <a:bodyPr lIns="0" tIns="0" rIns="0" bIns="0" rtlCol="0" anchor="t">
            <a:spAutoFit/>
          </a:bodyPr>
          <a:lstStyle/>
          <a:p>
            <a:pPr algn="ctr">
              <a:lnSpc>
                <a:spcPts val="2869"/>
              </a:lnSpc>
            </a:pPr>
            <a:r>
              <a:rPr lang="en-US" sz="2898">
                <a:solidFill>
                  <a:srgbClr val="000000"/>
                </a:solidFill>
                <a:latin typeface="Gilroy"/>
                <a:ea typeface="Gilroy"/>
                <a:cs typeface="Gilroy"/>
                <a:sym typeface="Gilroy"/>
              </a:rPr>
              <a:t>Every load of milk shipped from every dairy farm in the U.S. is tested for safety up to 17 times!</a:t>
            </a:r>
          </a:p>
        </p:txBody>
      </p:sp>
      <p:sp>
        <p:nvSpPr>
          <p:cNvPr id="30" name="TextBox 30"/>
          <p:cNvSpPr txBox="1"/>
          <p:nvPr/>
        </p:nvSpPr>
        <p:spPr>
          <a:xfrm>
            <a:off x="12659870" y="8126854"/>
            <a:ext cx="5125325" cy="1350503"/>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Milk that does not meet safety standards is thrown away.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385856" cy="10287000"/>
            <a:chOff x="0" y="0"/>
            <a:chExt cx="4842365" cy="2709333"/>
          </a:xfrm>
        </p:grpSpPr>
        <p:sp>
          <p:nvSpPr>
            <p:cNvPr id="3" name="Freeform 3"/>
            <p:cNvSpPr/>
            <p:nvPr/>
          </p:nvSpPr>
          <p:spPr>
            <a:xfrm>
              <a:off x="0" y="0"/>
              <a:ext cx="4842365" cy="2709333"/>
            </a:xfrm>
            <a:custGeom>
              <a:avLst/>
              <a:gdLst/>
              <a:ahLst/>
              <a:cxnLst/>
              <a:rect l="l" t="t" r="r" b="b"/>
              <a:pathLst>
                <a:path w="4842365" h="2709333">
                  <a:moveTo>
                    <a:pt x="0" y="0"/>
                  </a:moveTo>
                  <a:lnTo>
                    <a:pt x="4842365" y="0"/>
                  </a:lnTo>
                  <a:lnTo>
                    <a:pt x="4842365" y="2709333"/>
                  </a:lnTo>
                  <a:lnTo>
                    <a:pt x="0" y="2709333"/>
                  </a:lnTo>
                  <a:close/>
                </a:path>
              </a:pathLst>
            </a:custGeom>
            <a:solidFill>
              <a:srgbClr val="7CB82F"/>
            </a:solidFill>
          </p:spPr>
          <p:txBody>
            <a:bodyPr/>
            <a:lstStyle/>
            <a:p>
              <a:endParaRPr lang="en-US"/>
            </a:p>
          </p:txBody>
        </p:sp>
        <p:sp>
          <p:nvSpPr>
            <p:cNvPr id="4" name="TextBox 4"/>
            <p:cNvSpPr txBox="1"/>
            <p:nvPr/>
          </p:nvSpPr>
          <p:spPr>
            <a:xfrm>
              <a:off x="0" y="-38100"/>
              <a:ext cx="4842365" cy="274743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7856" y="566958"/>
            <a:ext cx="18483712" cy="987290"/>
            <a:chOff x="0" y="0"/>
            <a:chExt cx="3616659" cy="193180"/>
          </a:xfrm>
        </p:grpSpPr>
        <p:sp>
          <p:nvSpPr>
            <p:cNvPr id="6" name="Freeform 6"/>
            <p:cNvSpPr/>
            <p:nvPr/>
          </p:nvSpPr>
          <p:spPr>
            <a:xfrm>
              <a:off x="0" y="0"/>
              <a:ext cx="3616659" cy="193180"/>
            </a:xfrm>
            <a:custGeom>
              <a:avLst/>
              <a:gdLst/>
              <a:ahLst/>
              <a:cxnLst/>
              <a:rect l="l" t="t" r="r" b="b"/>
              <a:pathLst>
                <a:path w="3616659" h="193180">
                  <a:moveTo>
                    <a:pt x="0" y="0"/>
                  </a:moveTo>
                  <a:lnTo>
                    <a:pt x="3616659" y="0"/>
                  </a:lnTo>
                  <a:lnTo>
                    <a:pt x="3616659" y="193180"/>
                  </a:lnTo>
                  <a:lnTo>
                    <a:pt x="0" y="193180"/>
                  </a:lnTo>
                  <a:close/>
                </a:path>
              </a:pathLst>
            </a:custGeom>
            <a:solidFill>
              <a:srgbClr val="FFFFFF"/>
            </a:solidFill>
            <a:ln w="9525" cap="sq">
              <a:solidFill>
                <a:srgbClr val="000000"/>
              </a:solidFill>
              <a:prstDash val="solid"/>
              <a:miter/>
            </a:ln>
          </p:spPr>
          <p:txBody>
            <a:bodyPr/>
            <a:lstStyle/>
            <a:p>
              <a:endParaRPr lang="en-US"/>
            </a:p>
          </p:txBody>
        </p:sp>
        <p:sp>
          <p:nvSpPr>
            <p:cNvPr id="7" name="TextBox 7"/>
            <p:cNvSpPr txBox="1"/>
            <p:nvPr/>
          </p:nvSpPr>
          <p:spPr>
            <a:xfrm>
              <a:off x="0" y="19050"/>
              <a:ext cx="3616659" cy="174130"/>
            </a:xfrm>
            <a:prstGeom prst="rect">
              <a:avLst/>
            </a:prstGeom>
          </p:spPr>
          <p:txBody>
            <a:bodyPr lIns="26430" tIns="26430" rIns="26430" bIns="26430" rtlCol="0" anchor="ctr"/>
            <a:lstStyle/>
            <a:p>
              <a:pPr marL="0" lvl="0" indent="0" algn="ctr">
                <a:lnSpc>
                  <a:spcPts val="1055"/>
                </a:lnSpc>
                <a:spcBef>
                  <a:spcPct val="0"/>
                </a:spcBef>
              </a:pPr>
              <a:endParaRPr/>
            </a:p>
          </p:txBody>
        </p:sp>
      </p:grpSp>
      <p:grpSp>
        <p:nvGrpSpPr>
          <p:cNvPr id="8" name="Group 8"/>
          <p:cNvGrpSpPr/>
          <p:nvPr/>
        </p:nvGrpSpPr>
        <p:grpSpPr>
          <a:xfrm>
            <a:off x="297278" y="899542"/>
            <a:ext cx="441143" cy="322122"/>
            <a:chOff x="0" y="0"/>
            <a:chExt cx="6350000" cy="4636770"/>
          </a:xfrm>
        </p:grpSpPr>
        <p:sp>
          <p:nvSpPr>
            <p:cNvPr id="9" name="Freeform 9"/>
            <p:cNvSpPr/>
            <p:nvPr/>
          </p:nvSpPr>
          <p:spPr>
            <a:xfrm>
              <a:off x="0" y="0"/>
              <a:ext cx="6350000" cy="4636770"/>
            </a:xfrm>
            <a:custGeom>
              <a:avLst/>
              <a:gdLst/>
              <a:ahLst/>
              <a:cxnLst/>
              <a:rect l="l" t="t" r="r" b="b"/>
              <a:pathLst>
                <a:path w="6350000" h="4636770">
                  <a:moveTo>
                    <a:pt x="4015740" y="2317750"/>
                  </a:moveTo>
                  <a:lnTo>
                    <a:pt x="2677160" y="4636770"/>
                  </a:lnTo>
                  <a:lnTo>
                    <a:pt x="0" y="4636770"/>
                  </a:lnTo>
                  <a:lnTo>
                    <a:pt x="1529080" y="2317750"/>
                  </a:lnTo>
                  <a:lnTo>
                    <a:pt x="0" y="0"/>
                  </a:lnTo>
                  <a:lnTo>
                    <a:pt x="2686050" y="0"/>
                  </a:lnTo>
                  <a:lnTo>
                    <a:pt x="2686050" y="16510"/>
                  </a:lnTo>
                  <a:lnTo>
                    <a:pt x="4015740" y="2317750"/>
                  </a:lnTo>
                  <a:close/>
                  <a:moveTo>
                    <a:pt x="5162550" y="2317750"/>
                  </a:moveTo>
                  <a:lnTo>
                    <a:pt x="3823970" y="4636770"/>
                  </a:lnTo>
                  <a:lnTo>
                    <a:pt x="3229610" y="4636770"/>
                  </a:lnTo>
                  <a:lnTo>
                    <a:pt x="4568190" y="2317750"/>
                  </a:lnTo>
                  <a:lnTo>
                    <a:pt x="3229610" y="0"/>
                  </a:lnTo>
                  <a:lnTo>
                    <a:pt x="3823970" y="0"/>
                  </a:lnTo>
                  <a:lnTo>
                    <a:pt x="5162550" y="2317750"/>
                  </a:lnTo>
                  <a:close/>
                  <a:moveTo>
                    <a:pt x="6350000" y="2317750"/>
                  </a:moveTo>
                  <a:lnTo>
                    <a:pt x="5011420" y="4636770"/>
                  </a:lnTo>
                  <a:lnTo>
                    <a:pt x="4417060" y="4636770"/>
                  </a:lnTo>
                  <a:lnTo>
                    <a:pt x="5755640" y="2317750"/>
                  </a:lnTo>
                  <a:lnTo>
                    <a:pt x="4417060" y="0"/>
                  </a:lnTo>
                  <a:lnTo>
                    <a:pt x="5011420" y="0"/>
                  </a:lnTo>
                  <a:lnTo>
                    <a:pt x="6350000" y="2317750"/>
                  </a:lnTo>
                  <a:close/>
                </a:path>
              </a:pathLst>
            </a:custGeom>
            <a:solidFill>
              <a:srgbClr val="000000"/>
            </a:solidFill>
          </p:spPr>
          <p:txBody>
            <a:bodyPr/>
            <a:lstStyle/>
            <a:p>
              <a:endParaRPr lang="en-US"/>
            </a:p>
          </p:txBody>
        </p:sp>
      </p:grpSp>
      <p:sp>
        <p:nvSpPr>
          <p:cNvPr id="10" name="Freeform 10"/>
          <p:cNvSpPr/>
          <p:nvPr/>
        </p:nvSpPr>
        <p:spPr>
          <a:xfrm>
            <a:off x="15701430" y="571319"/>
            <a:ext cx="2430749" cy="982929"/>
          </a:xfrm>
          <a:custGeom>
            <a:avLst/>
            <a:gdLst/>
            <a:ahLst/>
            <a:cxnLst/>
            <a:rect l="l" t="t" r="r" b="b"/>
            <a:pathLst>
              <a:path w="2430749" h="982929">
                <a:moveTo>
                  <a:pt x="0" y="0"/>
                </a:moveTo>
                <a:lnTo>
                  <a:pt x="2430749" y="0"/>
                </a:lnTo>
                <a:lnTo>
                  <a:pt x="2430749" y="982929"/>
                </a:lnTo>
                <a:lnTo>
                  <a:pt x="0" y="982929"/>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11" name="Group 11"/>
          <p:cNvGrpSpPr>
            <a:grpSpLocks noChangeAspect="1"/>
          </p:cNvGrpSpPr>
          <p:nvPr/>
        </p:nvGrpSpPr>
        <p:grpSpPr>
          <a:xfrm>
            <a:off x="227998" y="2683549"/>
            <a:ext cx="5870650" cy="6819993"/>
            <a:chOff x="0" y="0"/>
            <a:chExt cx="5466080" cy="6350000"/>
          </a:xfrm>
        </p:grpSpPr>
        <p:sp>
          <p:nvSpPr>
            <p:cNvPr id="12" name="Freeform 1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3" name="Freeform 1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4" name="Freeform 1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5" name="Freeform 1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12287208" y="2683549"/>
            <a:ext cx="5870650" cy="6819993"/>
            <a:chOff x="0" y="0"/>
            <a:chExt cx="5466080" cy="6350000"/>
          </a:xfrm>
        </p:grpSpPr>
        <p:sp>
          <p:nvSpPr>
            <p:cNvPr id="17" name="Freeform 17"/>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18" name="Freeform 18"/>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Freeform 19"/>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0" name="Freeform 20"/>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6257603" y="2683549"/>
            <a:ext cx="5870650" cy="6819993"/>
            <a:chOff x="0" y="0"/>
            <a:chExt cx="5466080" cy="6350000"/>
          </a:xfrm>
        </p:grpSpPr>
        <p:sp>
          <p:nvSpPr>
            <p:cNvPr id="22" name="Freeform 22"/>
            <p:cNvSpPr/>
            <p:nvPr/>
          </p:nvSpPr>
          <p:spPr>
            <a:xfrm>
              <a:off x="0" y="0"/>
              <a:ext cx="5439410" cy="6348730"/>
            </a:xfrm>
            <a:custGeom>
              <a:avLst/>
              <a:gdLst/>
              <a:ahLst/>
              <a:cxnLst/>
              <a:rect l="l" t="t" r="r" b="b"/>
              <a:pathLst>
                <a:path w="5439410"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FFFFF"/>
            </a:solidFill>
          </p:spPr>
          <p:txBody>
            <a:bodyPr/>
            <a:lstStyle/>
            <a:p>
              <a:endParaRPr lang="en-US"/>
            </a:p>
          </p:txBody>
        </p:sp>
        <p:sp>
          <p:nvSpPr>
            <p:cNvPr id="23" name="Freeform 23"/>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24" name="Freeform 24"/>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25" name="Freeform 25"/>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26" name="TextBox 26"/>
          <p:cNvSpPr txBox="1"/>
          <p:nvPr/>
        </p:nvSpPr>
        <p:spPr>
          <a:xfrm>
            <a:off x="971550" y="726580"/>
            <a:ext cx="14642064" cy="763295"/>
          </a:xfrm>
          <a:prstGeom prst="rect">
            <a:avLst/>
          </a:prstGeom>
        </p:spPr>
        <p:txBody>
          <a:bodyPr lIns="0" tIns="0" rIns="0" bIns="0" rtlCol="0" anchor="t">
            <a:spAutoFit/>
          </a:bodyPr>
          <a:lstStyle/>
          <a:p>
            <a:pPr algn="l">
              <a:lnSpc>
                <a:spcPts val="5675"/>
              </a:lnSpc>
            </a:pPr>
            <a:r>
              <a:rPr lang="en-US" sz="5675" b="1" spc="-113">
                <a:solidFill>
                  <a:srgbClr val="000000"/>
                </a:solidFill>
                <a:latin typeface="Gilroy Bold"/>
                <a:ea typeface="Gilroy Bold"/>
                <a:cs typeface="Gilroy Bold"/>
                <a:sym typeface="Gilroy Bold"/>
              </a:rPr>
              <a:t>Keeping Milk Fresh</a:t>
            </a:r>
          </a:p>
        </p:txBody>
      </p:sp>
      <p:sp>
        <p:nvSpPr>
          <p:cNvPr id="27" name="TextBox 27"/>
          <p:cNvSpPr txBox="1"/>
          <p:nvPr/>
        </p:nvSpPr>
        <p:spPr>
          <a:xfrm>
            <a:off x="971550" y="1823452"/>
            <a:ext cx="11198922" cy="572100"/>
          </a:xfrm>
          <a:prstGeom prst="rect">
            <a:avLst/>
          </a:prstGeom>
        </p:spPr>
        <p:txBody>
          <a:bodyPr lIns="0" tIns="0" rIns="0" bIns="0" rtlCol="0" anchor="t">
            <a:spAutoFit/>
          </a:bodyPr>
          <a:lstStyle/>
          <a:p>
            <a:pPr algn="l">
              <a:lnSpc>
                <a:spcPts val="4148"/>
              </a:lnSpc>
            </a:pPr>
            <a:r>
              <a:rPr lang="en-US" sz="4148" b="1">
                <a:solidFill>
                  <a:srgbClr val="FFFFFF"/>
                </a:solidFill>
                <a:latin typeface="Gilroy Heavy"/>
                <a:ea typeface="Gilroy Heavy"/>
                <a:cs typeface="Gilroy Heavy"/>
                <a:sym typeface="Gilroy Heavy"/>
              </a:rPr>
              <a:t>PASTEURIZATION</a:t>
            </a:r>
          </a:p>
        </p:txBody>
      </p:sp>
      <p:sp>
        <p:nvSpPr>
          <p:cNvPr id="28" name="TextBox 28"/>
          <p:cNvSpPr txBox="1"/>
          <p:nvPr/>
        </p:nvSpPr>
        <p:spPr>
          <a:xfrm>
            <a:off x="331742" y="8239741"/>
            <a:ext cx="5663161" cy="1115203"/>
          </a:xfrm>
          <a:prstGeom prst="rect">
            <a:avLst/>
          </a:prstGeom>
        </p:spPr>
        <p:txBody>
          <a:bodyPr lIns="0" tIns="0" rIns="0" bIns="0" rtlCol="0" anchor="t">
            <a:spAutoFit/>
          </a:bodyPr>
          <a:lstStyle/>
          <a:p>
            <a:pPr algn="ctr">
              <a:lnSpc>
                <a:spcPts val="2869"/>
              </a:lnSpc>
            </a:pPr>
            <a:r>
              <a:rPr lang="en-US" sz="2898">
                <a:solidFill>
                  <a:srgbClr val="000000"/>
                </a:solidFill>
                <a:latin typeface="Gilroy"/>
                <a:ea typeface="Gilroy"/>
                <a:cs typeface="Gilroy"/>
                <a:sym typeface="Gilroy"/>
              </a:rPr>
              <a:t>Pasteurization is a very important step to milk safety. It kills possible germs and bacteria.</a:t>
            </a:r>
          </a:p>
        </p:txBody>
      </p:sp>
      <p:sp>
        <p:nvSpPr>
          <p:cNvPr id="29" name="TextBox 29"/>
          <p:cNvSpPr txBox="1"/>
          <p:nvPr/>
        </p:nvSpPr>
        <p:spPr>
          <a:xfrm>
            <a:off x="6383291" y="8058822"/>
            <a:ext cx="5630012" cy="1477041"/>
          </a:xfrm>
          <a:prstGeom prst="rect">
            <a:avLst/>
          </a:prstGeom>
        </p:spPr>
        <p:txBody>
          <a:bodyPr lIns="0" tIns="0" rIns="0" bIns="0" rtlCol="0" anchor="t">
            <a:spAutoFit/>
          </a:bodyPr>
          <a:lstStyle/>
          <a:p>
            <a:pPr algn="ctr">
              <a:lnSpc>
                <a:spcPts val="2869"/>
              </a:lnSpc>
            </a:pPr>
            <a:r>
              <a:rPr lang="en-US" sz="2898">
                <a:solidFill>
                  <a:srgbClr val="000000"/>
                </a:solidFill>
                <a:latin typeface="Gilroy"/>
                <a:ea typeface="Gilroy"/>
                <a:cs typeface="Gilroy"/>
                <a:sym typeface="Gilroy"/>
              </a:rPr>
              <a:t>Pasteurization is the process of heating milk to high temperatures for a short period of time.</a:t>
            </a:r>
          </a:p>
        </p:txBody>
      </p:sp>
      <p:sp>
        <p:nvSpPr>
          <p:cNvPr id="30" name="TextBox 30"/>
          <p:cNvSpPr txBox="1"/>
          <p:nvPr/>
        </p:nvSpPr>
        <p:spPr>
          <a:xfrm>
            <a:off x="12659870" y="8126854"/>
            <a:ext cx="5125325" cy="1350503"/>
          </a:xfrm>
          <a:prstGeom prst="rect">
            <a:avLst/>
          </a:prstGeom>
        </p:spPr>
        <p:txBody>
          <a:bodyPr lIns="0" tIns="0" rIns="0" bIns="0" rtlCol="0" anchor="t">
            <a:spAutoFit/>
          </a:bodyPr>
          <a:lstStyle/>
          <a:p>
            <a:pPr algn="ctr">
              <a:lnSpc>
                <a:spcPts val="3463"/>
              </a:lnSpc>
            </a:pPr>
            <a:r>
              <a:rPr lang="en-US" sz="3498">
                <a:solidFill>
                  <a:srgbClr val="000000"/>
                </a:solidFill>
                <a:latin typeface="Gilroy"/>
                <a:ea typeface="Gilroy"/>
                <a:cs typeface="Gilroy"/>
                <a:sym typeface="Gilroy"/>
              </a:rPr>
              <a:t>The milk is heated to at least 161.5° for a few minutes.</a:t>
            </a:r>
          </a:p>
        </p:txBody>
      </p:sp>
      <p:sp>
        <p:nvSpPr>
          <p:cNvPr id="31" name="TextBox 31"/>
          <p:cNvSpPr txBox="1"/>
          <p:nvPr/>
        </p:nvSpPr>
        <p:spPr>
          <a:xfrm>
            <a:off x="1782044" y="9698314"/>
            <a:ext cx="14832505" cy="474277"/>
          </a:xfrm>
          <a:prstGeom prst="rect">
            <a:avLst/>
          </a:prstGeom>
        </p:spPr>
        <p:txBody>
          <a:bodyPr lIns="0" tIns="0" rIns="0" bIns="0" rtlCol="0" anchor="t">
            <a:spAutoFit/>
          </a:bodyPr>
          <a:lstStyle/>
          <a:p>
            <a:pPr algn="ctr">
              <a:lnSpc>
                <a:spcPts val="3463"/>
              </a:lnSpc>
            </a:pPr>
            <a:r>
              <a:rPr lang="en-US" sz="3498" b="1">
                <a:solidFill>
                  <a:srgbClr val="000000"/>
                </a:solidFill>
                <a:latin typeface="Gilroy Bold"/>
                <a:ea typeface="Gilroy Bold"/>
                <a:cs typeface="Gilroy Bold"/>
                <a:sym typeface="Gilroy Bold"/>
              </a:rPr>
              <a:t>Pasteurization ensures milk and dairy foods are safe to drink and eat.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Custom</PresentationFormat>
  <Paragraphs>133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Gilroy Heavy</vt:lpstr>
      <vt:lpstr>Gilroy Bold</vt:lpstr>
      <vt:lpstr>Gilroy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Milk Quality &amp; Safety Slides 6-8</dc:title>
  <cp:lastModifiedBy>Brittany Snyder</cp:lastModifiedBy>
  <cp:revision>1</cp:revision>
  <dcterms:created xsi:type="dcterms:W3CDTF">2006-08-16T00:00:00Z</dcterms:created>
  <dcterms:modified xsi:type="dcterms:W3CDTF">2025-02-27T18:07:13Z</dcterms:modified>
  <dc:identifier>DAGgCWgqmVE</dc:identifier>
</cp:coreProperties>
</file>