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12" r:id="rId5"/>
    <p:sldId id="327" r:id="rId6"/>
    <p:sldId id="331" r:id="rId7"/>
    <p:sldId id="332" r:id="rId8"/>
    <p:sldId id="316" r:id="rId9"/>
    <p:sldId id="334" r:id="rId10"/>
    <p:sldId id="353" r:id="rId11"/>
    <p:sldId id="342" r:id="rId12"/>
    <p:sldId id="341" r:id="rId13"/>
    <p:sldId id="352" r:id="rId14"/>
    <p:sldId id="333" r:id="rId15"/>
    <p:sldId id="354" r:id="rId16"/>
    <p:sldId id="355" r:id="rId17"/>
    <p:sldId id="345" r:id="rId18"/>
    <p:sldId id="347" r:id="rId19"/>
    <p:sldId id="349" r:id="rId20"/>
    <p:sldId id="350" r:id="rId21"/>
    <p:sldId id="351" r:id="rId22"/>
    <p:sldId id="346" r:id="rId23"/>
    <p:sldId id="361" r:id="rId24"/>
    <p:sldId id="360" r:id="rId25"/>
    <p:sldId id="363" r:id="rId26"/>
    <p:sldId id="359" r:id="rId27"/>
    <p:sldId id="364" r:id="rId28"/>
    <p:sldId id="365" r:id="rId29"/>
    <p:sldId id="366" r:id="rId30"/>
    <p:sldId id="362" r:id="rId31"/>
    <p:sldId id="3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ACDA6-39BF-42E6-BD6B-8CDFEAB1D85F}" v="1" dt="2024-01-11T03:20:27.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94660"/>
  </p:normalViewPr>
  <p:slideViewPr>
    <p:cSldViewPr snapToGrid="0">
      <p:cViewPr varScale="1">
        <p:scale>
          <a:sx n="92" d="100"/>
          <a:sy n="92" d="100"/>
        </p:scale>
        <p:origin x="65" y="89"/>
      </p:cViewPr>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A68BF2-CF70-495A-AC0B-74DC3F1F4E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E80F27-A08B-40BB-A077-1FC485A694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B51D3-A34B-4DA5-B0C4-3B5E3240F874}" type="datetimeFigureOut">
              <a:rPr lang="en-US" smtClean="0"/>
              <a:t>1/10/2024</a:t>
            </a:fld>
            <a:endParaRPr lang="en-US"/>
          </a:p>
        </p:txBody>
      </p:sp>
      <p:sp>
        <p:nvSpPr>
          <p:cNvPr id="4" name="Footer Placeholder 3">
            <a:extLst>
              <a:ext uri="{FF2B5EF4-FFF2-40B4-BE49-F238E27FC236}">
                <a16:creationId xmlns:a16="http://schemas.microsoft.com/office/drawing/2014/main" id="{579BC57C-5C91-471F-B7F7-14CD93B861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F21987-E415-4605-9E80-2DF608417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4D1E73-E5CE-40D4-A04F-B38B91EC22D3}" type="slidenum">
              <a:rPr lang="en-US" smtClean="0"/>
              <a:t>‹#›</a:t>
            </a:fld>
            <a:endParaRPr lang="en-US"/>
          </a:p>
        </p:txBody>
      </p:sp>
    </p:spTree>
    <p:extLst>
      <p:ext uri="{BB962C8B-B14F-4D97-AF65-F5344CB8AC3E}">
        <p14:creationId xmlns:p14="http://schemas.microsoft.com/office/powerpoint/2010/main" val="175421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FC863-86F0-466C-8455-C971E6101CB9}"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DAAEE-4BEF-4AD7-9C3F-B5F0865A976C}" type="slidenum">
              <a:rPr lang="en-US" smtClean="0"/>
              <a:t>‹#›</a:t>
            </a:fld>
            <a:endParaRPr lang="en-US"/>
          </a:p>
        </p:txBody>
      </p:sp>
    </p:spTree>
    <p:extLst>
      <p:ext uri="{BB962C8B-B14F-4D97-AF65-F5344CB8AC3E}">
        <p14:creationId xmlns:p14="http://schemas.microsoft.com/office/powerpoint/2010/main" val="349536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feel free to follow me, but I highly encourage you to go and follow: Discover Dairy, Dairy Leaders of Tomorrow, Dairy Excellence Foundation and Center for Dairy Excellence </a:t>
            </a:r>
          </a:p>
          <a:p>
            <a:r>
              <a:rPr lang="en-US"/>
              <a:t>-following will help you see important information to share.</a:t>
            </a:r>
          </a:p>
          <a:p>
            <a:endParaRPr lang="en-US"/>
          </a:p>
          <a:p>
            <a:r>
              <a:rPr lang="en-US"/>
              <a:t>Before I wrap up, I dropping a few different links in the chat box one more time for you. A link to this presentation, a link to the key messages discussed earlier, the link to the quiz you need to complete and a link to a schedule with links and details about joining me throughout the week for the other programs. </a:t>
            </a:r>
          </a:p>
          <a:p>
            <a:endParaRPr lang="en-US"/>
          </a:p>
          <a:p>
            <a:r>
              <a:rPr lang="en-US"/>
              <a:t>And again, if you have questions or comments you want to share either about this webinar or about the dairy industry after this webinar is over, please feel free to text or call 717-585-0875 and we will get back to you as soon as possible with answers. </a:t>
            </a:r>
          </a:p>
          <a:p>
            <a:r>
              <a:rPr lang="en-US"/>
              <a:t>Thank you everyone for joining me today and I look forward to seeing you again tomorrow!</a:t>
            </a:r>
          </a:p>
        </p:txBody>
      </p:sp>
      <p:sp>
        <p:nvSpPr>
          <p:cNvPr id="4" name="Slide Number Placeholder 3"/>
          <p:cNvSpPr>
            <a:spLocks noGrp="1"/>
          </p:cNvSpPr>
          <p:nvPr>
            <p:ph type="sldNum" sz="quarter" idx="5"/>
          </p:nvPr>
        </p:nvSpPr>
        <p:spPr/>
        <p:txBody>
          <a:bodyPr/>
          <a:lstStyle/>
          <a:p>
            <a:fld id="{B39DAAEE-4BEF-4AD7-9C3F-B5F0865A976C}" type="slidenum">
              <a:rPr lang="en-US" smtClean="0"/>
              <a:t>28</a:t>
            </a:fld>
            <a:endParaRPr lang="en-US"/>
          </a:p>
        </p:txBody>
      </p:sp>
    </p:spTree>
    <p:extLst>
      <p:ext uri="{BB962C8B-B14F-4D97-AF65-F5344CB8AC3E}">
        <p14:creationId xmlns:p14="http://schemas.microsoft.com/office/powerpoint/2010/main" val="288569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7B9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2EC-3B7F-44EF-8623-1248CACDD42D}"/>
              </a:ext>
            </a:extLst>
          </p:cNvPr>
          <p:cNvSpPr>
            <a:spLocks noGrp="1"/>
          </p:cNvSpPr>
          <p:nvPr>
            <p:ph type="ctrTitle"/>
          </p:nvPr>
        </p:nvSpPr>
        <p:spPr>
          <a:xfrm>
            <a:off x="687295" y="3299052"/>
            <a:ext cx="10812543" cy="857218"/>
          </a:xfrm>
        </p:spPr>
        <p:txBody>
          <a:bodyPr anchor="b">
            <a:normAutofit/>
          </a:bodyPr>
          <a:lstStyle>
            <a:lvl1pPr marL="0" algn="ctr" defTabSz="914400" rtl="0" eaLnBrk="1" latinLnBrk="0" hangingPunct="1">
              <a:lnSpc>
                <a:spcPct val="90000"/>
              </a:lnSpc>
              <a:spcBef>
                <a:spcPct val="0"/>
              </a:spcBef>
              <a:buNone/>
              <a:defRPr lang="en-US" sz="44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C332BE-8AF9-4F09-8616-AF784BA47536}"/>
              </a:ext>
            </a:extLst>
          </p:cNvPr>
          <p:cNvSpPr>
            <a:spLocks noGrp="1"/>
          </p:cNvSpPr>
          <p:nvPr>
            <p:ph type="subTitle" idx="1"/>
          </p:nvPr>
        </p:nvSpPr>
        <p:spPr>
          <a:xfrm>
            <a:off x="1521566" y="4415535"/>
            <a:ext cx="9144000" cy="472641"/>
          </a:xfrm>
        </p:spPr>
        <p:txBody>
          <a:bodyPr>
            <a:normAutofit/>
          </a:bodyPr>
          <a:lstStyle>
            <a:lvl1pPr marL="0" indent="0" algn="ctr" defTabSz="914400" rtl="0" eaLnBrk="1" latinLnBrk="0" hangingPunct="1">
              <a:lnSpc>
                <a:spcPct val="70000"/>
              </a:lnSpc>
              <a:spcBef>
                <a:spcPts val="1000"/>
              </a:spcBef>
              <a:buFont typeface="Arial" panose="020B0604020202020204" pitchFamily="34" charset="0"/>
              <a:buNone/>
              <a:defRPr lang="en-US" sz="2400" kern="1200" dirty="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73AC3DA-AACD-426D-8419-C40D35CA34E8}"/>
              </a:ext>
            </a:extLst>
          </p:cNvPr>
          <p:cNvSpPr/>
          <p:nvPr userDrawn="1"/>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D6EF2B-344C-4B74-BE79-F364B0F93A96}"/>
              </a:ext>
            </a:extLst>
          </p:cNvPr>
          <p:cNvSpPr/>
          <p:nvPr userDrawn="1"/>
        </p:nvSpPr>
        <p:spPr>
          <a:xfrm>
            <a:off x="7752185" y="4888176"/>
            <a:ext cx="1860605" cy="1860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DB547E5-91A4-4C6A-8A47-C7ADE280EF24}"/>
              </a:ext>
            </a:extLst>
          </p:cNvPr>
          <p:cNvSpPr/>
          <p:nvPr userDrawn="1"/>
        </p:nvSpPr>
        <p:spPr>
          <a:xfrm>
            <a:off x="5163265" y="4908192"/>
            <a:ext cx="1860605" cy="1860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49CC88-F121-47A1-811B-A30DE80A5B55}"/>
              </a:ext>
            </a:extLst>
          </p:cNvPr>
          <p:cNvSpPr/>
          <p:nvPr userDrawn="1"/>
        </p:nvSpPr>
        <p:spPr>
          <a:xfrm>
            <a:off x="2574345" y="4888177"/>
            <a:ext cx="1860605" cy="1860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3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66FC-64BA-4CF5-8742-52CD0C7CDB67}"/>
              </a:ext>
            </a:extLst>
          </p:cNvPr>
          <p:cNvSpPr>
            <a:spLocks noGrp="1"/>
          </p:cNvSpPr>
          <p:nvPr>
            <p:ph type="title"/>
          </p:nvPr>
        </p:nvSpPr>
        <p:spPr>
          <a:xfrm>
            <a:off x="952913" y="176688"/>
            <a:ext cx="3543673" cy="2236574"/>
          </a:xfrm>
        </p:spPr>
        <p:txBody>
          <a:bodyPr anchor="b" anchorCtr="0">
            <a:noAutofit/>
          </a:bodyPr>
          <a:lstStyle>
            <a:lvl1pPr algn="l">
              <a:defRPr lang="en-US" sz="4400" b="1" kern="1200" dirty="0">
                <a:solidFill>
                  <a:schemeClr val="tx1"/>
                </a:solidFill>
                <a:effectLst>
                  <a:outerShdw blurRad="38100" dist="38100" dir="2700000" algn="tl">
                    <a:srgbClr val="000000">
                      <a:alpha val="43137"/>
                    </a:srgbClr>
                  </a:outerShdw>
                </a:effectLst>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3" name="Content Placeholder 2">
            <a:extLst>
              <a:ext uri="{FF2B5EF4-FFF2-40B4-BE49-F238E27FC236}">
                <a16:creationId xmlns:a16="http://schemas.microsoft.com/office/drawing/2014/main" id="{6CAE8512-A368-4133-A72D-336C04078A60}"/>
              </a:ext>
            </a:extLst>
          </p:cNvPr>
          <p:cNvSpPr>
            <a:spLocks noGrp="1"/>
          </p:cNvSpPr>
          <p:nvPr>
            <p:ph idx="1"/>
          </p:nvPr>
        </p:nvSpPr>
        <p:spPr>
          <a:xfrm>
            <a:off x="4938092" y="995363"/>
            <a:ext cx="6930254" cy="4873625"/>
          </a:xfrm>
        </p:spPr>
        <p:txBody>
          <a:bodyPr/>
          <a:lstStyle>
            <a:lvl1pPr>
              <a:defRPr sz="4000"/>
            </a:lvl1pPr>
            <a:lvl2pPr>
              <a:defRPr sz="3200"/>
            </a:lvl2pPr>
            <a:lvl3pPr>
              <a:defRPr sz="2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0A2BBBE-655C-450C-B70A-E3D809D89DEF}"/>
              </a:ext>
            </a:extLst>
          </p:cNvPr>
          <p:cNvSpPr>
            <a:spLocks noGrp="1"/>
          </p:cNvSpPr>
          <p:nvPr>
            <p:ph type="body" sz="half" idx="2"/>
          </p:nvPr>
        </p:nvSpPr>
        <p:spPr>
          <a:xfrm>
            <a:off x="952913" y="2413262"/>
            <a:ext cx="3543673" cy="3455726"/>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77DE709F-5634-4D20-AA34-9A270DBFD708}"/>
              </a:ext>
            </a:extLst>
          </p:cNvPr>
          <p:cNvSpPr/>
          <p:nvPr userDrawn="1"/>
        </p:nvSpPr>
        <p:spPr>
          <a:xfrm>
            <a:off x="-621" y="0"/>
            <a:ext cx="837234"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08258481-E4CC-4300-8F18-E8259C5D2DD8}"/>
              </a:ext>
            </a:extLst>
          </p:cNvPr>
          <p:cNvGrpSpPr/>
          <p:nvPr userDrawn="1"/>
        </p:nvGrpSpPr>
        <p:grpSpPr>
          <a:xfrm>
            <a:off x="102193" y="4901760"/>
            <a:ext cx="1862018" cy="1862018"/>
            <a:chOff x="144871" y="1921677"/>
            <a:chExt cx="3044715" cy="3044715"/>
          </a:xfrm>
        </p:grpSpPr>
        <p:sp>
          <p:nvSpPr>
            <p:cNvPr id="10" name="Oval 9">
              <a:extLst>
                <a:ext uri="{FF2B5EF4-FFF2-40B4-BE49-F238E27FC236}">
                  <a16:creationId xmlns:a16="http://schemas.microsoft.com/office/drawing/2014/main" id="{96593B8E-1113-4229-940D-3265225E3096}"/>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A85A0B-CCB7-4750-8536-B0BFF8428BEA}"/>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477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8B7-4546-4431-A15B-04342A7D0EC8}"/>
              </a:ext>
            </a:extLst>
          </p:cNvPr>
          <p:cNvSpPr>
            <a:spLocks noGrp="1"/>
          </p:cNvSpPr>
          <p:nvPr>
            <p:ph type="title"/>
          </p:nvPr>
        </p:nvSpPr>
        <p:spPr>
          <a:xfrm>
            <a:off x="952912" y="176689"/>
            <a:ext cx="3562527" cy="2246000"/>
          </a:xfrm>
        </p:spPr>
        <p:txBody>
          <a:bodyPr anchor="b">
            <a:noAutofit/>
          </a:bodyPr>
          <a:lstStyle>
            <a:lvl1pPr algn="l">
              <a:defRPr lang="en-US" sz="4400" b="1" kern="1200" dirty="0">
                <a:solidFill>
                  <a:schemeClr val="tx1"/>
                </a:solidFill>
                <a:effectLst>
                  <a:outerShdw blurRad="38100" dist="38100" dir="2700000" algn="tl">
                    <a:srgbClr val="000000">
                      <a:alpha val="43137"/>
                    </a:srgbClr>
                  </a:outerShdw>
                </a:effectLst>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3" name="Picture Placeholder 2">
            <a:extLst>
              <a:ext uri="{FF2B5EF4-FFF2-40B4-BE49-F238E27FC236}">
                <a16:creationId xmlns:a16="http://schemas.microsoft.com/office/drawing/2014/main" id="{8B6F42D4-FD3D-4991-AE84-DF7E74F39BAC}"/>
              </a:ext>
            </a:extLst>
          </p:cNvPr>
          <p:cNvSpPr>
            <a:spLocks noGrp="1"/>
          </p:cNvSpPr>
          <p:nvPr>
            <p:ph type="pic" idx="1"/>
          </p:nvPr>
        </p:nvSpPr>
        <p:spPr>
          <a:xfrm>
            <a:off x="4909811" y="995363"/>
            <a:ext cx="684541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37742B-ADBA-4963-9D90-79680104F520}"/>
              </a:ext>
            </a:extLst>
          </p:cNvPr>
          <p:cNvSpPr>
            <a:spLocks noGrp="1"/>
          </p:cNvSpPr>
          <p:nvPr>
            <p:ph type="body" sz="half" idx="2"/>
          </p:nvPr>
        </p:nvSpPr>
        <p:spPr>
          <a:xfrm>
            <a:off x="952912" y="2422689"/>
            <a:ext cx="3562527" cy="3446299"/>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B1FF56B-E23E-4483-97AD-8CD4CF9D63E8}"/>
              </a:ext>
            </a:extLst>
          </p:cNvPr>
          <p:cNvSpPr/>
          <p:nvPr userDrawn="1"/>
        </p:nvSpPr>
        <p:spPr>
          <a:xfrm>
            <a:off x="-621" y="0"/>
            <a:ext cx="837234"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7B0206B3-1D6F-4FF3-B7E4-50C16E072915}"/>
              </a:ext>
            </a:extLst>
          </p:cNvPr>
          <p:cNvGrpSpPr/>
          <p:nvPr userDrawn="1"/>
        </p:nvGrpSpPr>
        <p:grpSpPr>
          <a:xfrm>
            <a:off x="102193" y="4901760"/>
            <a:ext cx="1862018" cy="1862018"/>
            <a:chOff x="144871" y="1921677"/>
            <a:chExt cx="3044715" cy="3044715"/>
          </a:xfrm>
        </p:grpSpPr>
        <p:sp>
          <p:nvSpPr>
            <p:cNvPr id="10" name="Oval 9">
              <a:extLst>
                <a:ext uri="{FF2B5EF4-FFF2-40B4-BE49-F238E27FC236}">
                  <a16:creationId xmlns:a16="http://schemas.microsoft.com/office/drawing/2014/main" id="{5C8E5569-3F1A-4EAE-A259-5A7CC2FB0D11}"/>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B1581C-1275-41BF-816C-9CF8A09A79AC}"/>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10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43E9-FEFA-43D6-B525-48628DCF176E}"/>
              </a:ext>
            </a:extLst>
          </p:cNvPr>
          <p:cNvSpPr>
            <a:spLocks noGrp="1"/>
          </p:cNvSpPr>
          <p:nvPr>
            <p:ph type="title"/>
          </p:nvPr>
        </p:nvSpPr>
        <p:spPr/>
        <p:txBody>
          <a:bodyPr>
            <a:normAutofit/>
          </a:bodyPr>
          <a:lstStyle>
            <a:lvl1pPr algn="ctr">
              <a:defRPr sz="44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FEE8FF-05AF-4DC6-BAD8-9C54C18D7F3D}"/>
              </a:ext>
            </a:extLst>
          </p:cNvPr>
          <p:cNvSpPr>
            <a:spLocks noGrp="1"/>
          </p:cNvSpPr>
          <p:nvPr>
            <p:ph type="dt" sz="half" idx="10"/>
          </p:nvPr>
        </p:nvSpPr>
        <p:spPr/>
        <p:txBody>
          <a:bodyPr/>
          <a:lstStyle/>
          <a:p>
            <a:fld id="{160DE665-A615-4CE5-9AD5-060BF6CDE45E}" type="datetimeFigureOut">
              <a:rPr lang="en-US" smtClean="0"/>
              <a:t>1/10/2024</a:t>
            </a:fld>
            <a:endParaRPr lang="en-US"/>
          </a:p>
        </p:txBody>
      </p:sp>
      <p:sp>
        <p:nvSpPr>
          <p:cNvPr id="4" name="Footer Placeholder 3">
            <a:extLst>
              <a:ext uri="{FF2B5EF4-FFF2-40B4-BE49-F238E27FC236}">
                <a16:creationId xmlns:a16="http://schemas.microsoft.com/office/drawing/2014/main" id="{15CA5B35-2088-4175-984E-60CE2B975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777773-B47C-44C8-97A5-FD3FC04628B6}"/>
              </a:ext>
            </a:extLst>
          </p:cNvPr>
          <p:cNvSpPr>
            <a:spLocks noGrp="1"/>
          </p:cNvSpPr>
          <p:nvPr>
            <p:ph type="sldNum" sz="quarter" idx="12"/>
          </p:nvPr>
        </p:nvSpPr>
        <p:spPr/>
        <p:txBody>
          <a:bodyPr/>
          <a:lstStyle/>
          <a:p>
            <a:fld id="{D366E483-0A28-4D4D-9515-2735F1846B74}" type="slidenum">
              <a:rPr lang="en-US" smtClean="0"/>
              <a:t>‹#›</a:t>
            </a:fld>
            <a:endParaRPr lang="en-US"/>
          </a:p>
        </p:txBody>
      </p:sp>
      <p:sp>
        <p:nvSpPr>
          <p:cNvPr id="8" name="Text Placeholder 7">
            <a:extLst>
              <a:ext uri="{FF2B5EF4-FFF2-40B4-BE49-F238E27FC236}">
                <a16:creationId xmlns:a16="http://schemas.microsoft.com/office/drawing/2014/main" id="{2A89552E-E6E3-4A04-8896-767C1D5EFF0C}"/>
              </a:ext>
            </a:extLst>
          </p:cNvPr>
          <p:cNvSpPr>
            <a:spLocks noGrp="1"/>
          </p:cNvSpPr>
          <p:nvPr>
            <p:ph type="body" sz="quarter" idx="13"/>
          </p:nvPr>
        </p:nvSpPr>
        <p:spPr>
          <a:xfrm>
            <a:off x="838200" y="1793875"/>
            <a:ext cx="10515600" cy="4476750"/>
          </a:xfrm>
        </p:spPr>
        <p:txBody>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6683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49D5B-0619-4C92-BFCC-37B83E7B8A78}"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6C198-8C78-44BB-B24B-60BE949DE067}" type="slidenum">
              <a:rPr lang="en-US" smtClean="0"/>
              <a:t>‹#›</a:t>
            </a:fld>
            <a:endParaRPr lang="en-US"/>
          </a:p>
        </p:txBody>
      </p:sp>
    </p:spTree>
    <p:extLst>
      <p:ext uri="{BB962C8B-B14F-4D97-AF65-F5344CB8AC3E}">
        <p14:creationId xmlns:p14="http://schemas.microsoft.com/office/powerpoint/2010/main" val="174500114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7B9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2EC-3B7F-44EF-8623-1248CACDD42D}"/>
              </a:ext>
            </a:extLst>
          </p:cNvPr>
          <p:cNvSpPr>
            <a:spLocks noGrp="1"/>
          </p:cNvSpPr>
          <p:nvPr>
            <p:ph type="ctrTitle"/>
          </p:nvPr>
        </p:nvSpPr>
        <p:spPr>
          <a:xfrm>
            <a:off x="689728" y="3429000"/>
            <a:ext cx="10812543" cy="995923"/>
          </a:xfrm>
        </p:spPr>
        <p:txBody>
          <a:bodyPr anchor="b">
            <a:normAutofit/>
          </a:bodyPr>
          <a:lstStyle>
            <a:lvl1pPr marL="0" algn="ctr" defTabSz="914400" rtl="0" eaLnBrk="1" latinLnBrk="0" hangingPunct="1">
              <a:lnSpc>
                <a:spcPct val="90000"/>
              </a:lnSpc>
              <a:spcBef>
                <a:spcPct val="0"/>
              </a:spcBef>
              <a:buNone/>
              <a:defRPr lang="en-US" sz="44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C332BE-8AF9-4F09-8616-AF784BA47536}"/>
              </a:ext>
            </a:extLst>
          </p:cNvPr>
          <p:cNvSpPr>
            <a:spLocks noGrp="1"/>
          </p:cNvSpPr>
          <p:nvPr>
            <p:ph type="subTitle" idx="1"/>
          </p:nvPr>
        </p:nvSpPr>
        <p:spPr>
          <a:xfrm>
            <a:off x="1523999" y="4652209"/>
            <a:ext cx="9144000" cy="1522319"/>
          </a:xfrm>
        </p:spPr>
        <p:txBody>
          <a:bodyPr>
            <a:normAutofit/>
          </a:bodyPr>
          <a:lstStyle>
            <a:lvl1pPr marL="0" indent="0" algn="ctr" defTabSz="914400" rtl="0" eaLnBrk="1" latinLnBrk="0" hangingPunct="1">
              <a:lnSpc>
                <a:spcPct val="70000"/>
              </a:lnSpc>
              <a:spcBef>
                <a:spcPts val="1000"/>
              </a:spcBef>
              <a:buFont typeface="Arial" panose="020B0604020202020204" pitchFamily="34" charset="0"/>
              <a:buNone/>
              <a:defRPr lang="en-US" sz="2400" kern="1200" dirty="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73AC3DA-AACD-426D-8419-C40D35CA34E8}"/>
              </a:ext>
            </a:extLst>
          </p:cNvPr>
          <p:cNvSpPr/>
          <p:nvPr userDrawn="1"/>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1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7B9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2EC-3B7F-44EF-8623-1248CACDD42D}"/>
              </a:ext>
            </a:extLst>
          </p:cNvPr>
          <p:cNvSpPr>
            <a:spLocks noGrp="1"/>
          </p:cNvSpPr>
          <p:nvPr>
            <p:ph type="ctrTitle"/>
          </p:nvPr>
        </p:nvSpPr>
        <p:spPr>
          <a:xfrm>
            <a:off x="689726" y="3954360"/>
            <a:ext cx="10812543" cy="995923"/>
          </a:xfrm>
        </p:spPr>
        <p:txBody>
          <a:bodyPr anchor="b">
            <a:noAutofit/>
          </a:bodyPr>
          <a:lstStyle>
            <a:lvl1pPr marL="0" algn="ctr" defTabSz="914400" rtl="0" eaLnBrk="1" latinLnBrk="0" hangingPunct="1">
              <a:lnSpc>
                <a:spcPct val="90000"/>
              </a:lnSpc>
              <a:spcBef>
                <a:spcPct val="0"/>
              </a:spcBef>
              <a:buNone/>
              <a:defRPr lang="en-US" sz="115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C332BE-8AF9-4F09-8616-AF784BA47536}"/>
              </a:ext>
            </a:extLst>
          </p:cNvPr>
          <p:cNvSpPr>
            <a:spLocks noGrp="1"/>
          </p:cNvSpPr>
          <p:nvPr>
            <p:ph type="subTitle" idx="1"/>
          </p:nvPr>
        </p:nvSpPr>
        <p:spPr>
          <a:xfrm>
            <a:off x="1523997" y="5335681"/>
            <a:ext cx="9144000" cy="1522319"/>
          </a:xfrm>
        </p:spPr>
        <p:txBody>
          <a:bodyPr>
            <a:noAutofit/>
          </a:bodyPr>
          <a:lstStyle>
            <a:lvl1pPr marL="0" indent="0" algn="ctr" defTabSz="914400" rtl="0" eaLnBrk="1" latinLnBrk="0" hangingPunct="1">
              <a:lnSpc>
                <a:spcPct val="70000"/>
              </a:lnSpc>
              <a:spcBef>
                <a:spcPts val="1000"/>
              </a:spcBef>
              <a:buFont typeface="Arial" panose="020B0604020202020204" pitchFamily="34" charset="0"/>
              <a:buNone/>
              <a:defRPr lang="en-US" sz="66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73AC3DA-AACD-426D-8419-C40D35CA34E8}"/>
              </a:ext>
            </a:extLst>
          </p:cNvPr>
          <p:cNvSpPr/>
          <p:nvPr userDrawn="1"/>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3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D786-5625-4526-9928-7432E8EAD826}"/>
              </a:ext>
            </a:extLst>
          </p:cNvPr>
          <p:cNvSpPr>
            <a:spLocks noGrp="1"/>
          </p:cNvSpPr>
          <p:nvPr>
            <p:ph idx="1"/>
          </p:nvPr>
        </p:nvSpPr>
        <p:spPr>
          <a:xfrm>
            <a:off x="2676780" y="2205617"/>
            <a:ext cx="9167287" cy="4300178"/>
          </a:xfrm>
        </p:spPr>
        <p:txBody>
          <a:bodyPr/>
          <a:lstStyle>
            <a:lvl1pPr>
              <a:defRPr lang="en-US" sz="3600" kern="1200">
                <a:solidFill>
                  <a:schemeClr val="tx1"/>
                </a:solidFill>
                <a:latin typeface="+mn-lt"/>
                <a:ea typeface="+mn-ea"/>
                <a:cs typeface="+mn-cs"/>
              </a:defRPr>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500027-AA70-473E-AEEE-8C96245A02D0}"/>
              </a:ext>
            </a:extLst>
          </p:cNvPr>
          <p:cNvSpPr/>
          <p:nvPr userDrawn="1"/>
        </p:nvSpPr>
        <p:spPr>
          <a:xfrm>
            <a:off x="-1" y="0"/>
            <a:ext cx="1743075"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CB286FA-B226-456D-9C6D-BE0FFE30FF22}"/>
              </a:ext>
            </a:extLst>
          </p:cNvPr>
          <p:cNvGrpSpPr/>
          <p:nvPr userDrawn="1"/>
        </p:nvGrpSpPr>
        <p:grpSpPr>
          <a:xfrm>
            <a:off x="640171" y="277867"/>
            <a:ext cx="2160179" cy="2160179"/>
            <a:chOff x="144871" y="1921677"/>
            <a:chExt cx="3044715" cy="3044715"/>
          </a:xfrm>
        </p:grpSpPr>
        <p:sp>
          <p:nvSpPr>
            <p:cNvPr id="11" name="Oval 10">
              <a:extLst>
                <a:ext uri="{FF2B5EF4-FFF2-40B4-BE49-F238E27FC236}">
                  <a16:creationId xmlns:a16="http://schemas.microsoft.com/office/drawing/2014/main" id="{F61BA336-9D2A-48AA-AA1F-AFA6AC966D56}"/>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EBB16C-CD43-4DA2-B880-20F2F0101E68}"/>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DFA032-9DF1-4940-8286-8E40BD5A0620}"/>
              </a:ext>
            </a:extLst>
          </p:cNvPr>
          <p:cNvSpPr>
            <a:spLocks noGrp="1"/>
          </p:cNvSpPr>
          <p:nvPr>
            <p:ph type="title"/>
          </p:nvPr>
        </p:nvSpPr>
        <p:spPr>
          <a:xfrm>
            <a:off x="755920" y="488960"/>
            <a:ext cx="1920861" cy="1716657"/>
          </a:xfrm>
        </p:spPr>
        <p:txBody>
          <a:bodyPr>
            <a:normAutofit/>
          </a:bodyPr>
          <a:lstStyle>
            <a:lvl1pPr marL="0" algn="ctr" defTabSz="914400" rtl="0" eaLnBrk="1" latinLnBrk="0" hangingPunct="1">
              <a:defRPr lang="en-US" sz="3200" b="1" kern="1200" dirty="0">
                <a:solidFill>
                  <a:schemeClr val="bg1"/>
                </a:solidFill>
                <a:latin typeface="+mn-lt"/>
                <a:ea typeface="+mn-ea"/>
                <a:cs typeface="+mn-cs"/>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D08EAAD-E7D4-467C-878A-5FC3295B12D2}"/>
              </a:ext>
            </a:extLst>
          </p:cNvPr>
          <p:cNvSpPr>
            <a:spLocks noGrp="1"/>
          </p:cNvSpPr>
          <p:nvPr>
            <p:ph type="body" sz="quarter" idx="14"/>
          </p:nvPr>
        </p:nvSpPr>
        <p:spPr>
          <a:xfrm>
            <a:off x="2771819" y="444818"/>
            <a:ext cx="8977207" cy="681738"/>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400" b="1" kern="1200" dirty="0" smtClean="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7214FE3-5934-483E-94E4-30E80B73E931}"/>
              </a:ext>
            </a:extLst>
          </p:cNvPr>
          <p:cNvSpPr>
            <a:spLocks noGrp="1"/>
          </p:cNvSpPr>
          <p:nvPr>
            <p:ph type="body" sz="quarter" idx="15"/>
          </p:nvPr>
        </p:nvSpPr>
        <p:spPr>
          <a:xfrm>
            <a:off x="5688002" y="1126447"/>
            <a:ext cx="3144840" cy="265112"/>
          </a:xfrm>
        </p:spPr>
        <p:txBody>
          <a:bodyPr/>
          <a:lstStyle>
            <a:lvl1pPr marL="0" indent="0" algn="ctr">
              <a:buNone/>
              <a:defRPr lang="en-US" sz="1800" kern="1200" dirty="0" smtClean="0">
                <a:solidFill>
                  <a:schemeClr val="tx1"/>
                </a:solidFill>
                <a:latin typeface="+mn-lt"/>
                <a:ea typeface="+mn-ea"/>
                <a:cs typeface="+mn-cs"/>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812E763-9C26-42E4-880A-460B6B0FA8BD}"/>
              </a:ext>
            </a:extLst>
          </p:cNvPr>
          <p:cNvSpPr>
            <a:spLocks noGrp="1"/>
          </p:cNvSpPr>
          <p:nvPr>
            <p:ph type="body" sz="quarter" idx="16"/>
          </p:nvPr>
        </p:nvSpPr>
        <p:spPr>
          <a:xfrm>
            <a:off x="3843328" y="1648754"/>
            <a:ext cx="6834188" cy="539750"/>
          </a:xfrm>
        </p:spPr>
        <p:txBody>
          <a:bodyPr>
            <a:noAutofit/>
          </a:bodyPr>
          <a:lstStyle>
            <a:lvl1pPr marL="0" indent="0" algn="ctr">
              <a:buNone/>
              <a:defRPr sz="4000" b="1"/>
            </a:lvl1pPr>
          </a:lstStyle>
          <a:p>
            <a:pPr lvl="0"/>
            <a:r>
              <a:rPr lang="en-US"/>
              <a:t>Click to edit Master text styles</a:t>
            </a:r>
          </a:p>
        </p:txBody>
      </p:sp>
    </p:spTree>
    <p:extLst>
      <p:ext uri="{BB962C8B-B14F-4D97-AF65-F5344CB8AC3E}">
        <p14:creationId xmlns:p14="http://schemas.microsoft.com/office/powerpoint/2010/main" val="317885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D786-5625-4526-9928-7432E8EAD826}"/>
              </a:ext>
            </a:extLst>
          </p:cNvPr>
          <p:cNvSpPr>
            <a:spLocks noGrp="1"/>
          </p:cNvSpPr>
          <p:nvPr>
            <p:ph idx="1"/>
          </p:nvPr>
        </p:nvSpPr>
        <p:spPr>
          <a:xfrm>
            <a:off x="2676780" y="1593129"/>
            <a:ext cx="9167287" cy="4912665"/>
          </a:xfrm>
        </p:spPr>
        <p:txBody>
          <a:bodyPr/>
          <a:lstStyle>
            <a:lvl1pPr>
              <a:defRPr lang="en-US" sz="3600" kern="1200">
                <a:solidFill>
                  <a:schemeClr val="tx1"/>
                </a:solidFill>
                <a:latin typeface="+mn-lt"/>
                <a:ea typeface="+mn-ea"/>
                <a:cs typeface="+mn-cs"/>
              </a:defRPr>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500027-AA70-473E-AEEE-8C96245A02D0}"/>
              </a:ext>
            </a:extLst>
          </p:cNvPr>
          <p:cNvSpPr/>
          <p:nvPr userDrawn="1"/>
        </p:nvSpPr>
        <p:spPr>
          <a:xfrm>
            <a:off x="-1" y="0"/>
            <a:ext cx="1743075"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CB286FA-B226-456D-9C6D-BE0FFE30FF22}"/>
              </a:ext>
            </a:extLst>
          </p:cNvPr>
          <p:cNvGrpSpPr/>
          <p:nvPr userDrawn="1"/>
        </p:nvGrpSpPr>
        <p:grpSpPr>
          <a:xfrm>
            <a:off x="640171" y="277867"/>
            <a:ext cx="2160179" cy="2160179"/>
            <a:chOff x="144871" y="1921677"/>
            <a:chExt cx="3044715" cy="3044715"/>
          </a:xfrm>
        </p:grpSpPr>
        <p:sp>
          <p:nvSpPr>
            <p:cNvPr id="11" name="Oval 10">
              <a:extLst>
                <a:ext uri="{FF2B5EF4-FFF2-40B4-BE49-F238E27FC236}">
                  <a16:creationId xmlns:a16="http://schemas.microsoft.com/office/drawing/2014/main" id="{F61BA336-9D2A-48AA-AA1F-AFA6AC966D56}"/>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EBB16C-CD43-4DA2-B880-20F2F0101E68}"/>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DFA032-9DF1-4940-8286-8E40BD5A0620}"/>
              </a:ext>
            </a:extLst>
          </p:cNvPr>
          <p:cNvSpPr>
            <a:spLocks noGrp="1"/>
          </p:cNvSpPr>
          <p:nvPr>
            <p:ph type="title"/>
          </p:nvPr>
        </p:nvSpPr>
        <p:spPr>
          <a:xfrm>
            <a:off x="755920" y="488960"/>
            <a:ext cx="1920861" cy="1716657"/>
          </a:xfrm>
        </p:spPr>
        <p:txBody>
          <a:bodyPr>
            <a:normAutofit/>
          </a:bodyPr>
          <a:lstStyle>
            <a:lvl1pPr marL="0" algn="ctr" defTabSz="914400" rtl="0" eaLnBrk="1" latinLnBrk="0" hangingPunct="1">
              <a:defRPr lang="en-US" sz="3200" b="1" kern="1200" dirty="0">
                <a:solidFill>
                  <a:schemeClr val="bg1"/>
                </a:solidFill>
                <a:latin typeface="+mn-lt"/>
                <a:ea typeface="+mn-ea"/>
                <a:cs typeface="+mn-cs"/>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D08EAAD-E7D4-467C-878A-5FC3295B12D2}"/>
              </a:ext>
            </a:extLst>
          </p:cNvPr>
          <p:cNvSpPr>
            <a:spLocks noGrp="1"/>
          </p:cNvSpPr>
          <p:nvPr>
            <p:ph type="body" sz="quarter" idx="14"/>
          </p:nvPr>
        </p:nvSpPr>
        <p:spPr>
          <a:xfrm>
            <a:off x="2771819" y="444818"/>
            <a:ext cx="8977207" cy="681738"/>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400" b="1" kern="1200" dirty="0" smtClean="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7214FE3-5934-483E-94E4-30E80B73E931}"/>
              </a:ext>
            </a:extLst>
          </p:cNvPr>
          <p:cNvSpPr>
            <a:spLocks noGrp="1"/>
          </p:cNvSpPr>
          <p:nvPr>
            <p:ph type="body" sz="quarter" idx="15"/>
          </p:nvPr>
        </p:nvSpPr>
        <p:spPr>
          <a:xfrm>
            <a:off x="5688002" y="1126447"/>
            <a:ext cx="3144840" cy="265112"/>
          </a:xfrm>
        </p:spPr>
        <p:txBody>
          <a:bodyPr/>
          <a:lstStyle>
            <a:lvl1pPr marL="0" indent="0" algn="ctr">
              <a:buNone/>
              <a:defRPr lang="en-US" sz="1800" kern="1200" dirty="0" smtClean="0">
                <a:solidFill>
                  <a:schemeClr val="tx1"/>
                </a:solidFill>
                <a:latin typeface="+mn-lt"/>
                <a:ea typeface="+mn-ea"/>
                <a:cs typeface="+mn-cs"/>
              </a:defRPr>
            </a:lvl1pPr>
          </a:lstStyle>
          <a:p>
            <a:pPr lvl="0"/>
            <a:r>
              <a:rPr lang="en-US"/>
              <a:t>Click to edit Master text styles</a:t>
            </a:r>
          </a:p>
        </p:txBody>
      </p:sp>
      <p:sp>
        <p:nvSpPr>
          <p:cNvPr id="13" name="Oval 12">
            <a:extLst>
              <a:ext uri="{FF2B5EF4-FFF2-40B4-BE49-F238E27FC236}">
                <a16:creationId xmlns:a16="http://schemas.microsoft.com/office/drawing/2014/main" id="{834F011E-41E8-4D3A-84E7-57EB7EB7B2AE}"/>
              </a:ext>
            </a:extLst>
          </p:cNvPr>
          <p:cNvSpPr/>
          <p:nvPr userDrawn="1"/>
        </p:nvSpPr>
        <p:spPr>
          <a:xfrm>
            <a:off x="8254246" y="3244972"/>
            <a:ext cx="4846539" cy="48465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30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AD7907-11B0-4379-BA11-B65969A8EA89}"/>
              </a:ext>
            </a:extLst>
          </p:cNvPr>
          <p:cNvSpPr/>
          <p:nvPr userDrawn="1"/>
        </p:nvSpPr>
        <p:spPr>
          <a:xfrm>
            <a:off x="-622" y="0"/>
            <a:ext cx="1743075"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6C2483BE-20B4-444D-BD82-49BCA9DAF3FB}"/>
              </a:ext>
            </a:extLst>
          </p:cNvPr>
          <p:cNvGrpSpPr/>
          <p:nvPr userDrawn="1"/>
        </p:nvGrpSpPr>
        <p:grpSpPr>
          <a:xfrm>
            <a:off x="191875" y="1906642"/>
            <a:ext cx="3044715" cy="3044715"/>
            <a:chOff x="144871" y="1921677"/>
            <a:chExt cx="3044715" cy="3044715"/>
          </a:xfrm>
        </p:grpSpPr>
        <p:sp>
          <p:nvSpPr>
            <p:cNvPr id="11" name="Oval 10">
              <a:extLst>
                <a:ext uri="{FF2B5EF4-FFF2-40B4-BE49-F238E27FC236}">
                  <a16:creationId xmlns:a16="http://schemas.microsoft.com/office/drawing/2014/main" id="{5F57C044-5E66-49B6-9DB0-D639AD37A870}"/>
                </a:ext>
              </a:extLst>
            </p:cNvPr>
            <p:cNvSpPr/>
            <p:nvPr userDrawn="1"/>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B0507642-3D59-4B39-BA29-5D59C95A8A2A}"/>
                </a:ext>
              </a:extLst>
            </p:cNvPr>
            <p:cNvSpPr/>
            <p:nvPr userDrawn="1"/>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Title 1">
            <a:extLst>
              <a:ext uri="{FF2B5EF4-FFF2-40B4-BE49-F238E27FC236}">
                <a16:creationId xmlns:a16="http://schemas.microsoft.com/office/drawing/2014/main" id="{0CDFA032-9DF1-4940-8286-8E40BD5A0620}"/>
              </a:ext>
            </a:extLst>
          </p:cNvPr>
          <p:cNvSpPr>
            <a:spLocks noGrp="1"/>
          </p:cNvSpPr>
          <p:nvPr userDrawn="1"/>
        </p:nvSpPr>
        <p:spPr>
          <a:xfrm>
            <a:off x="971353" y="2409387"/>
            <a:ext cx="2314180" cy="203922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Click to edit Master title style</a:t>
            </a:r>
          </a:p>
        </p:txBody>
      </p:sp>
      <p:sp>
        <p:nvSpPr>
          <p:cNvPr id="17" name="Content Placeholder 2">
            <a:extLst>
              <a:ext uri="{FF2B5EF4-FFF2-40B4-BE49-F238E27FC236}">
                <a16:creationId xmlns:a16="http://schemas.microsoft.com/office/drawing/2014/main" id="{F52FED4A-6DEC-484F-A01F-614C92572091}"/>
              </a:ext>
            </a:extLst>
          </p:cNvPr>
          <p:cNvSpPr>
            <a:spLocks noGrp="1"/>
          </p:cNvSpPr>
          <p:nvPr>
            <p:ph idx="1"/>
          </p:nvPr>
        </p:nvSpPr>
        <p:spPr>
          <a:xfrm>
            <a:off x="3350891" y="465172"/>
            <a:ext cx="8389209" cy="5980597"/>
          </a:xfrm>
        </p:spPr>
        <p:txBody>
          <a:bodyPr/>
          <a:lstStyle>
            <a:lvl1pPr>
              <a:defRPr sz="4000" b="1"/>
            </a:lvl1pPr>
            <a:lvl2pPr marL="685800" indent="-228600">
              <a:buFont typeface="Wingdings" panose="05000000000000000000" pitchFamily="2" charset="2"/>
              <a:buChar char="Ø"/>
              <a:defRPr sz="3600"/>
            </a:lvl2pPr>
            <a:lvl3pPr>
              <a:defRPr sz="2800"/>
            </a:lvl3pPr>
            <a:lvl4pPr marL="1600200" indent="-228600">
              <a:buFont typeface="Wingdings" panose="05000000000000000000" pitchFamily="2" charset="2"/>
              <a:buChar char="Ø"/>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35ED3AC-783C-49E7-84FD-DCE3F7F5E8E2}"/>
              </a:ext>
            </a:extLst>
          </p:cNvPr>
          <p:cNvSpPr>
            <a:spLocks noGrp="1"/>
          </p:cNvSpPr>
          <p:nvPr>
            <p:ph type="title"/>
          </p:nvPr>
        </p:nvSpPr>
        <p:spPr>
          <a:xfrm>
            <a:off x="492143" y="2210402"/>
            <a:ext cx="2433157" cy="2407124"/>
          </a:xfrm>
        </p:spPr>
        <p:txBody>
          <a:bodyPr anchor="b">
            <a:noAutofit/>
          </a:bodyPr>
          <a:lstStyle>
            <a:lvl1pPr algn="ctr">
              <a:lnSpc>
                <a:spcPct val="100000"/>
              </a:lnSpc>
              <a:defRPr sz="40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9375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anim calcmode="lin" valueType="num">
                                      <p:cBhvr>
                                        <p:cTn id="1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1000"/>
                                        <p:tgtEl>
                                          <p:spTgt spid="17">
                                            <p:txEl>
                                              <p:pRg st="2" end="2"/>
                                            </p:txEl>
                                          </p:spTgt>
                                        </p:tgtEl>
                                      </p:cBhvr>
                                    </p:animEffect>
                                    <p:anim calcmode="lin" valueType="num">
                                      <p:cBhvr>
                                        <p:cTn id="1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1000"/>
                                        <p:tgtEl>
                                          <p:spTgt spid="17">
                                            <p:txEl>
                                              <p:pRg st="3" end="3"/>
                                            </p:txEl>
                                          </p:spTgt>
                                        </p:tgtEl>
                                      </p:cBhvr>
                                    </p:animEffect>
                                    <p:anim calcmode="lin" valueType="num">
                                      <p:cBhvr>
                                        <p:cTn id="2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1000"/>
                                        <p:tgtEl>
                                          <p:spTgt spid="17">
                                            <p:txEl>
                                              <p:pRg st="4" end="4"/>
                                            </p:txEl>
                                          </p:spTgt>
                                        </p:tgtEl>
                                      </p:cBhvr>
                                    </p:animEffect>
                                    <p:anim calcmode="lin" valueType="num">
                                      <p:cBhvr>
                                        <p:cTn id="2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96B81-A8EF-4DE9-9B45-4C96613E7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CBFF28C-DCF4-402E-A1F6-497FAFAF4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090D506-3856-4547-9B70-0C94C1BAFA01}"/>
              </a:ext>
            </a:extLst>
          </p:cNvPr>
          <p:cNvSpPr/>
          <p:nvPr userDrawn="1"/>
        </p:nvSpPr>
        <p:spPr>
          <a:xfrm>
            <a:off x="0" y="0"/>
            <a:ext cx="12192000" cy="104775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1ECD9-E4E9-4A55-9507-5F9FACF45589}"/>
              </a:ext>
            </a:extLst>
          </p:cNvPr>
          <p:cNvSpPr>
            <a:spLocks noGrp="1"/>
          </p:cNvSpPr>
          <p:nvPr>
            <p:ph type="title"/>
          </p:nvPr>
        </p:nvSpPr>
        <p:spPr>
          <a:xfrm>
            <a:off x="838200" y="46561"/>
            <a:ext cx="10515600" cy="954628"/>
          </a:xfrm>
        </p:spPr>
        <p:txBody>
          <a:bodyPr>
            <a:normAutofit/>
          </a:bodyPr>
          <a:lstStyle>
            <a:lvl1pPr algn="ctr" defTabSz="914400" rtl="0" eaLnBrk="1" latinLnBrk="0" hangingPunct="1">
              <a:lnSpc>
                <a:spcPct val="90000"/>
              </a:lnSpc>
              <a:spcBef>
                <a:spcPct val="0"/>
              </a:spcBef>
              <a:buNone/>
              <a:defRPr lang="en-US" sz="4400" b="1"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14889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92934-D825-4840-BE7F-9ECAFBABD5A8}"/>
              </a:ext>
            </a:extLst>
          </p:cNvPr>
          <p:cNvSpPr>
            <a:spLocks noGrp="1"/>
          </p:cNvSpPr>
          <p:nvPr>
            <p:ph type="body" idx="1"/>
          </p:nvPr>
        </p:nvSpPr>
        <p:spPr>
          <a:xfrm>
            <a:off x="839788" y="1681163"/>
            <a:ext cx="5157787" cy="823912"/>
          </a:xfrm>
        </p:spPr>
        <p:txBody>
          <a:bodyPr anchor="b"/>
          <a:lstStyle>
            <a:lvl1pPr marL="0" indent="0" algn="ctr">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8E565-9B89-4EE8-B0CF-B5D1C9670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70AE22-074D-4B0C-8E17-E96445AE6ED6}"/>
              </a:ext>
            </a:extLst>
          </p:cNvPr>
          <p:cNvSpPr>
            <a:spLocks noGrp="1"/>
          </p:cNvSpPr>
          <p:nvPr>
            <p:ph type="body" sz="quarter" idx="3"/>
          </p:nvPr>
        </p:nvSpPr>
        <p:spPr>
          <a:xfrm>
            <a:off x="6172200" y="1681163"/>
            <a:ext cx="5183188" cy="823912"/>
          </a:xfrm>
        </p:spPr>
        <p:txBody>
          <a:bodyPr anchor="b"/>
          <a:lstStyle>
            <a:lvl1pPr marL="0" indent="0" algn="ctr">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FD313-B5F1-4785-8358-475079014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BB354F05-E596-41B7-991F-2ACDC6038C88}"/>
              </a:ext>
            </a:extLst>
          </p:cNvPr>
          <p:cNvSpPr/>
          <p:nvPr userDrawn="1"/>
        </p:nvSpPr>
        <p:spPr>
          <a:xfrm>
            <a:off x="0" y="0"/>
            <a:ext cx="12192000" cy="104775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A1E3-16A4-4E0F-9346-B1143A9AFE00}"/>
              </a:ext>
            </a:extLst>
          </p:cNvPr>
          <p:cNvSpPr>
            <a:spLocks noGrp="1"/>
          </p:cNvSpPr>
          <p:nvPr>
            <p:ph type="title"/>
          </p:nvPr>
        </p:nvSpPr>
        <p:spPr>
          <a:xfrm>
            <a:off x="838200" y="41848"/>
            <a:ext cx="10515600" cy="964054"/>
          </a:xfrm>
        </p:spPr>
        <p:txBody>
          <a:bodyPr>
            <a:normAutofit/>
          </a:bodyPr>
          <a:lstStyle>
            <a:lvl1pPr algn="ctr" defTabSz="914400" rtl="0" eaLnBrk="1" latinLnBrk="0" hangingPunct="1">
              <a:lnSpc>
                <a:spcPct val="90000"/>
              </a:lnSpc>
              <a:spcBef>
                <a:spcPct val="0"/>
              </a:spcBef>
              <a:buNone/>
              <a:defRPr lang="en-US" sz="4400" b="1"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402010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D759C3-C351-4862-8E51-78F3C3B04BD2}"/>
              </a:ext>
            </a:extLst>
          </p:cNvPr>
          <p:cNvSpPr/>
          <p:nvPr userDrawn="1"/>
        </p:nvSpPr>
        <p:spPr>
          <a:xfrm>
            <a:off x="0" y="-5"/>
            <a:ext cx="12192000" cy="104775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D7AF1-40F5-4D10-8DC9-5D3AE4A033C7}"/>
              </a:ext>
            </a:extLst>
          </p:cNvPr>
          <p:cNvSpPr>
            <a:spLocks noGrp="1"/>
          </p:cNvSpPr>
          <p:nvPr>
            <p:ph type="title"/>
          </p:nvPr>
        </p:nvSpPr>
        <p:spPr>
          <a:xfrm>
            <a:off x="838200" y="54844"/>
            <a:ext cx="10515600" cy="955198"/>
          </a:xfrm>
        </p:spPr>
        <p:txBody>
          <a:bodyPr>
            <a:normAutofit/>
          </a:bodyPr>
          <a:lstStyle>
            <a:lvl1pPr algn="ctr">
              <a:defRPr lang="en-US" sz="4400" b="1"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4824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D1DE4-C34B-4B73-A443-7B6B2EDA2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B6B2E2-B084-40C6-9679-B5F970863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F805-36C3-4777-843E-53B135D18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DE665-A615-4CE5-9AD5-060BF6CDE45E}" type="datetimeFigureOut">
              <a:rPr lang="en-US" smtClean="0"/>
              <a:t>1/10/2024</a:t>
            </a:fld>
            <a:endParaRPr lang="en-US"/>
          </a:p>
        </p:txBody>
      </p:sp>
      <p:sp>
        <p:nvSpPr>
          <p:cNvPr id="5" name="Footer Placeholder 4">
            <a:extLst>
              <a:ext uri="{FF2B5EF4-FFF2-40B4-BE49-F238E27FC236}">
                <a16:creationId xmlns:a16="http://schemas.microsoft.com/office/drawing/2014/main" id="{DBE6EAAC-FC41-47CC-81C5-9991F6D30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A7238A-A559-4A74-B6D4-58C6DD3A5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6E483-0A28-4D4D-9515-2735F1846B74}" type="slidenum">
              <a:rPr lang="en-US" smtClean="0"/>
              <a:t>‹#›</a:t>
            </a:fld>
            <a:endParaRPr lang="en-US"/>
          </a:p>
        </p:txBody>
      </p:sp>
    </p:spTree>
    <p:extLst>
      <p:ext uri="{BB962C8B-B14F-4D97-AF65-F5344CB8AC3E}">
        <p14:creationId xmlns:p14="http://schemas.microsoft.com/office/powerpoint/2010/main" val="6977852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51" r:id="rId6"/>
    <p:sldLayoutId id="2147483652" r:id="rId7"/>
    <p:sldLayoutId id="2147483653" r:id="rId8"/>
    <p:sldLayoutId id="2147483654" r:id="rId9"/>
    <p:sldLayoutId id="2147483656" r:id="rId10"/>
    <p:sldLayoutId id="2147483657"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6OOusVw_zM0&amp;list=PLBSUDChAb6b4WQDfq04RagxzxEn70tBOT&amp;index=18" TargetMode="Externa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JOeP4yAMKo&amp;list=PLQvbnhTt22BR4TI1CzrAqjOEFaLI2Bm0G&amp;index=6"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8264-E30E-4EF2-ABA2-0287CF5E5C8F}"/>
              </a:ext>
            </a:extLst>
          </p:cNvPr>
          <p:cNvSpPr>
            <a:spLocks noGrp="1"/>
          </p:cNvSpPr>
          <p:nvPr>
            <p:ph type="ctrTitle"/>
          </p:nvPr>
        </p:nvSpPr>
        <p:spPr/>
        <p:txBody>
          <a:bodyPr>
            <a:normAutofit/>
          </a:bodyPr>
          <a:lstStyle/>
          <a:p>
            <a:r>
              <a:rPr lang="en-US" dirty="0"/>
              <a:t>Lesson 1 Animal Health</a:t>
            </a:r>
          </a:p>
        </p:txBody>
      </p:sp>
      <p:sp>
        <p:nvSpPr>
          <p:cNvPr id="3" name="Subtitle 2">
            <a:extLst>
              <a:ext uri="{FF2B5EF4-FFF2-40B4-BE49-F238E27FC236}">
                <a16:creationId xmlns:a16="http://schemas.microsoft.com/office/drawing/2014/main" id="{F4982E31-911F-4E93-852F-6B19350C9959}"/>
              </a:ext>
            </a:extLst>
          </p:cNvPr>
          <p:cNvSpPr>
            <a:spLocks noGrp="1"/>
          </p:cNvSpPr>
          <p:nvPr>
            <p:ph type="subTitle" idx="1"/>
          </p:nvPr>
        </p:nvSpPr>
        <p:spPr/>
        <p:txBody>
          <a:bodyPr/>
          <a:lstStyle/>
          <a:p>
            <a:r>
              <a:rPr lang="en-US" dirty="0"/>
              <a:t>Making Cows Smile</a:t>
            </a:r>
          </a:p>
        </p:txBody>
      </p:sp>
      <p:pic>
        <p:nvPicPr>
          <p:cNvPr id="1026" name="Picture 2">
            <a:extLst>
              <a:ext uri="{FF2B5EF4-FFF2-40B4-BE49-F238E27FC236}">
                <a16:creationId xmlns:a16="http://schemas.microsoft.com/office/drawing/2014/main" id="{3795237A-17F0-E3B4-E865-BBB9770790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5731" y="859309"/>
            <a:ext cx="2914231" cy="1387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550574620">
            <a:extLst>
              <a:ext uri="{FF2B5EF4-FFF2-40B4-BE49-F238E27FC236}">
                <a16:creationId xmlns:a16="http://schemas.microsoft.com/office/drawing/2014/main" id="{452B703B-051B-1485-E6D3-0333553C8865}"/>
              </a:ext>
            </a:extLst>
          </p:cNvPr>
          <p:cNvSpPr txBox="1">
            <a:spLocks noChangeArrowheads="1"/>
          </p:cNvSpPr>
          <p:nvPr/>
        </p:nvSpPr>
        <p:spPr bwMode="auto">
          <a:xfrm>
            <a:off x="5166372" y="2077504"/>
            <a:ext cx="1852947" cy="7851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400" b="1" dirty="0">
                <a:effectLst/>
                <a:latin typeface="Arial" panose="020B0604020202020204" pitchFamily="34" charset="0"/>
                <a:ea typeface="Calibri" panose="020F0502020204030204" pitchFamily="34" charset="0"/>
              </a:rPr>
              <a:t>Grades</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b="1" dirty="0">
                <a:effectLst/>
                <a:latin typeface="Arial" panose="020B0604020202020204" pitchFamily="34" charset="0"/>
                <a:ea typeface="Calibri" panose="020F0502020204030204" pitchFamily="34" charset="0"/>
              </a:rPr>
              <a:t>PreK – 2nd</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8289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Heifer</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205617"/>
            <a:ext cx="9167287" cy="817501"/>
          </a:xfrm>
        </p:spPr>
        <p:txBody>
          <a:bodyPr/>
          <a:lstStyle/>
          <a:p>
            <a:r>
              <a:rPr lang="en-US" dirty="0"/>
              <a:t>Definition: a female or girl calf or cow</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A calf standing in a field&#10;&#10;Description automatically generated">
            <a:extLst>
              <a:ext uri="{FF2B5EF4-FFF2-40B4-BE49-F238E27FC236}">
                <a16:creationId xmlns:a16="http://schemas.microsoft.com/office/drawing/2014/main" id="{C59B2690-62A4-0AD9-3D45-7B9978EC1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19" y="3023118"/>
            <a:ext cx="3537124" cy="2829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cow standing on dirt&#10;&#10;Description automatically generated">
            <a:extLst>
              <a:ext uri="{FF2B5EF4-FFF2-40B4-BE49-F238E27FC236}">
                <a16:creationId xmlns:a16="http://schemas.microsoft.com/office/drawing/2014/main" id="{BEC5A262-0CC0-3E55-102C-CFFECB0789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8960" y="3023119"/>
            <a:ext cx="5039096" cy="2829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832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Barn</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205617"/>
            <a:ext cx="9167287" cy="817501"/>
          </a:xfrm>
        </p:spPr>
        <p:txBody>
          <a:bodyPr/>
          <a:lstStyle/>
          <a:p>
            <a:r>
              <a:rPr lang="en-US" dirty="0"/>
              <a:t>Definition: the place where cows live</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Cows in a barn&#10;&#10;Description automatically generated">
            <a:extLst>
              <a:ext uri="{FF2B5EF4-FFF2-40B4-BE49-F238E27FC236}">
                <a16:creationId xmlns:a16="http://schemas.microsoft.com/office/drawing/2014/main" id="{6E5D4D7E-9D77-7A41-FED5-9E3D9B35D3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0519" y="3060442"/>
            <a:ext cx="3792893" cy="2528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ows in a farm&#10;&#10;Description automatically generated">
            <a:extLst>
              <a:ext uri="{FF2B5EF4-FFF2-40B4-BE49-F238E27FC236}">
                <a16:creationId xmlns:a16="http://schemas.microsoft.com/office/drawing/2014/main" id="{61EDF6AC-F151-75A9-3DB5-CA5719A5AF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1927" y="3064803"/>
            <a:ext cx="3719270" cy="2589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377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Dairy Farmer</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1737360"/>
            <a:ext cx="9167287" cy="1285759"/>
          </a:xfrm>
        </p:spPr>
        <p:txBody>
          <a:bodyPr>
            <a:normAutofit/>
          </a:bodyPr>
          <a:lstStyle/>
          <a:p>
            <a:r>
              <a:rPr lang="en-US" dirty="0"/>
              <a:t>Definition: a person who takes care of cows that make milk for us to drink</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A person standing in a barn with cows eating&#10;&#10;Description automatically generated">
            <a:extLst>
              <a:ext uri="{FF2B5EF4-FFF2-40B4-BE49-F238E27FC236}">
                <a16:creationId xmlns:a16="http://schemas.microsoft.com/office/drawing/2014/main" id="{11B195F7-63A6-79A8-E2C2-EB479525BE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196" y="3342692"/>
            <a:ext cx="3561184" cy="2670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person and person posing for a picture with cows in a barn&#10;&#10;Description automatically generated">
            <a:extLst>
              <a:ext uri="{FF2B5EF4-FFF2-40B4-BE49-F238E27FC236}">
                <a16:creationId xmlns:a16="http://schemas.microsoft.com/office/drawing/2014/main" id="{96BB2915-E0C6-D5DD-0DE4-E7D2D528F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3182" y="3342692"/>
            <a:ext cx="3149072" cy="2670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313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Dairy Farmers Care for Cows</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2</a:t>
            </a:r>
          </a:p>
        </p:txBody>
      </p:sp>
    </p:spTree>
    <p:extLst>
      <p:ext uri="{BB962C8B-B14F-4D97-AF65-F5344CB8AC3E}">
        <p14:creationId xmlns:p14="http://schemas.microsoft.com/office/powerpoint/2010/main" val="290071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1600200"/>
            <a:ext cx="9167287" cy="4905595"/>
          </a:xfrm>
        </p:spPr>
        <p:txBody>
          <a:bodyPr>
            <a:noAutofit/>
          </a:bodyPr>
          <a:lstStyle/>
          <a:p>
            <a:pPr marL="0" marR="0" indent="0" algn="l">
              <a:lnSpc>
                <a:spcPct val="100000"/>
              </a:lnSpc>
              <a:spcBef>
                <a:spcPts val="0"/>
              </a:spcBef>
              <a:spcAft>
                <a:spcPts val="0"/>
              </a:spcAft>
              <a:buNone/>
            </a:pPr>
            <a:r>
              <a:rPr lang="en-US" sz="3200" kern="1400" dirty="0">
                <a:ln>
                  <a:noFill/>
                </a:ln>
                <a:solidFill>
                  <a:srgbClr val="000000"/>
                </a:solidFill>
                <a:effectLst/>
              </a:rPr>
              <a:t>Dairy farmers have a very important job to do. We depend on cows to make milk to keep us healthy. </a:t>
            </a:r>
          </a:p>
          <a:p>
            <a:pPr marL="0" marR="0" indent="0" algn="l">
              <a:lnSpc>
                <a:spcPct val="100000"/>
              </a:lnSpc>
              <a:spcBef>
                <a:spcPts val="0"/>
              </a:spcBef>
              <a:spcAft>
                <a:spcPts val="0"/>
              </a:spcAft>
              <a:buNone/>
            </a:pPr>
            <a:endParaRPr lang="en-US" sz="1800" kern="1400" dirty="0">
              <a:ln>
                <a:noFill/>
              </a:ln>
              <a:solidFill>
                <a:srgbClr val="000000"/>
              </a:solidFill>
              <a:effectLst/>
            </a:endParaRPr>
          </a:p>
          <a:p>
            <a:pPr marL="0" marR="0" indent="0" algn="l">
              <a:lnSpc>
                <a:spcPct val="100000"/>
              </a:lnSpc>
              <a:spcBef>
                <a:spcPts val="0"/>
              </a:spcBef>
              <a:spcAft>
                <a:spcPts val="0"/>
              </a:spcAft>
              <a:buNone/>
            </a:pPr>
            <a:r>
              <a:rPr lang="en-US" sz="3200" kern="1400" dirty="0">
                <a:ln>
                  <a:noFill/>
                </a:ln>
                <a:solidFill>
                  <a:srgbClr val="000000"/>
                </a:solidFill>
                <a:effectLst/>
              </a:rPr>
              <a:t>Just like our parents do many things to take care of us, dairy farmers do many things to take good care of their animals. </a:t>
            </a:r>
            <a:r>
              <a:rPr lang="en-US" sz="3200" kern="1400" dirty="0">
                <a:solidFill>
                  <a:srgbClr val="000000"/>
                </a:solidFill>
              </a:rPr>
              <a:t>T</a:t>
            </a:r>
            <a:r>
              <a:rPr lang="en-US" sz="3200" kern="1400" dirty="0">
                <a:ln>
                  <a:noFill/>
                </a:ln>
                <a:solidFill>
                  <a:srgbClr val="000000"/>
                </a:solidFill>
                <a:effectLst/>
              </a:rPr>
              <a:t>he health and care of dairy cows is very important to the dairy farmer. The choices a dairy farmer makes—choices like housing and food—are made with the comfort of the cow in mind.</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093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idx="1"/>
          </p:nvPr>
        </p:nvSpPr>
        <p:spPr>
          <a:xfrm>
            <a:off x="839787" y="1681163"/>
            <a:ext cx="5157787" cy="823912"/>
          </a:xfrm>
        </p:spPr>
        <p:txBody>
          <a:bodyPr>
            <a:normAutofit/>
          </a:bodyPr>
          <a:lstStyle/>
          <a:p>
            <a:r>
              <a:rPr lang="en-US" dirty="0"/>
              <a:t>Parent – House </a:t>
            </a:r>
          </a:p>
        </p:txBody>
      </p:sp>
      <p:pic>
        <p:nvPicPr>
          <p:cNvPr id="14" name="Content Placeholder 13" descr="House with garage and front lawn">
            <a:extLst>
              <a:ext uri="{FF2B5EF4-FFF2-40B4-BE49-F238E27FC236}">
                <a16:creationId xmlns:a16="http://schemas.microsoft.com/office/drawing/2014/main" id="{E6036190-455C-5817-F6CB-5A13A948EF96}"/>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39788" y="2515710"/>
            <a:ext cx="5157787" cy="3663318"/>
          </a:xfrm>
          <a:prstGeom prst="rect">
            <a:avLst/>
          </a:prstGeom>
          <a:ln w="28575">
            <a:solidFill>
              <a:schemeClr val="tx1"/>
            </a:solidFill>
          </a:ln>
        </p:spPr>
      </p:pic>
      <p:sp>
        <p:nvSpPr>
          <p:cNvPr id="8" name="Text Placeholder 7">
            <a:extLst>
              <a:ext uri="{FF2B5EF4-FFF2-40B4-BE49-F238E27FC236}">
                <a16:creationId xmlns:a16="http://schemas.microsoft.com/office/drawing/2014/main" id="{07422289-7BB2-A0FB-7ED2-7FB6C8D506AA}"/>
              </a:ext>
            </a:extLst>
          </p:cNvPr>
          <p:cNvSpPr>
            <a:spLocks noGrp="1"/>
          </p:cNvSpPr>
          <p:nvPr>
            <p:ph type="body" sz="quarter" idx="3"/>
          </p:nvPr>
        </p:nvSpPr>
        <p:spPr>
          <a:xfrm>
            <a:off x="6245696" y="1691798"/>
            <a:ext cx="5183188" cy="823912"/>
          </a:xfrm>
        </p:spPr>
        <p:txBody>
          <a:bodyPr/>
          <a:lstStyle/>
          <a:p>
            <a:r>
              <a:rPr lang="en-US" dirty="0"/>
              <a:t>Dairy Farmer – Barn </a:t>
            </a:r>
          </a:p>
        </p:txBody>
      </p:sp>
      <p:pic>
        <p:nvPicPr>
          <p:cNvPr id="12" name="Content Placeholder 11" descr="A white barn with a flag in front of it&#10;&#10;Description automatically generated">
            <a:extLst>
              <a:ext uri="{FF2B5EF4-FFF2-40B4-BE49-F238E27FC236}">
                <a16:creationId xmlns:a16="http://schemas.microsoft.com/office/drawing/2014/main" id="{64FA3346-3F9D-9852-B3B1-B12FC32359DA}"/>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169023" y="2505075"/>
            <a:ext cx="5336535" cy="3673953"/>
          </a:xfrm>
          <a:prstGeom prst="rect">
            <a:avLst/>
          </a:prstGeom>
          <a:ln w="28575">
            <a:solidFill>
              <a:schemeClr val="tx1"/>
            </a:solidFill>
          </a:ln>
        </p:spPr>
      </p:pic>
      <p:sp>
        <p:nvSpPr>
          <p:cNvPr id="6" name="Title 5">
            <a:extLst>
              <a:ext uri="{FF2B5EF4-FFF2-40B4-BE49-F238E27FC236}">
                <a16:creationId xmlns:a16="http://schemas.microsoft.com/office/drawing/2014/main" id="{5DD1483E-3A9D-9BC3-93EF-623B78E29630}"/>
              </a:ext>
            </a:extLst>
          </p:cNvPr>
          <p:cNvSpPr>
            <a:spLocks noGrp="1"/>
          </p:cNvSpPr>
          <p:nvPr>
            <p:ph type="title"/>
          </p:nvPr>
        </p:nvSpPr>
        <p:spPr>
          <a:xfrm>
            <a:off x="1921006" y="41848"/>
            <a:ext cx="9432793" cy="964054"/>
          </a:xfrm>
        </p:spPr>
        <p:txBody>
          <a:bodyPr/>
          <a:lstStyle/>
          <a:p>
            <a:r>
              <a:rPr lang="en-US" dirty="0"/>
              <a:t>Providing Animals with a Place to Live</a:t>
            </a:r>
          </a:p>
        </p:txBody>
      </p:sp>
      <p:sp>
        <p:nvSpPr>
          <p:cNvPr id="10" name="Oval 9">
            <a:extLst>
              <a:ext uri="{FF2B5EF4-FFF2-40B4-BE49-F238E27FC236}">
                <a16:creationId xmlns:a16="http://schemas.microsoft.com/office/drawing/2014/main" id="{BA4302AF-50A6-FBB7-EF6F-C25BF7AC42BD}"/>
              </a:ext>
            </a:extLst>
          </p:cNvPr>
          <p:cNvSpPr/>
          <p:nvPr/>
        </p:nvSpPr>
        <p:spPr>
          <a:xfrm>
            <a:off x="-13197" y="-11695"/>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49" y="526965"/>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4678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idx="1"/>
          </p:nvPr>
        </p:nvSpPr>
        <p:spPr/>
        <p:txBody>
          <a:bodyPr>
            <a:normAutofit/>
          </a:bodyPr>
          <a:lstStyle/>
          <a:p>
            <a:r>
              <a:rPr lang="en-US" dirty="0"/>
              <a:t>Parent – Doctor </a:t>
            </a:r>
          </a:p>
        </p:txBody>
      </p:sp>
      <p:sp>
        <p:nvSpPr>
          <p:cNvPr id="8" name="Text Placeholder 7">
            <a:extLst>
              <a:ext uri="{FF2B5EF4-FFF2-40B4-BE49-F238E27FC236}">
                <a16:creationId xmlns:a16="http://schemas.microsoft.com/office/drawing/2014/main" id="{07422289-7BB2-A0FB-7ED2-7FB6C8D506AA}"/>
              </a:ext>
            </a:extLst>
          </p:cNvPr>
          <p:cNvSpPr>
            <a:spLocks noGrp="1"/>
          </p:cNvSpPr>
          <p:nvPr>
            <p:ph type="body" sz="quarter" idx="3"/>
          </p:nvPr>
        </p:nvSpPr>
        <p:spPr/>
        <p:txBody>
          <a:bodyPr/>
          <a:lstStyle/>
          <a:p>
            <a:r>
              <a:rPr lang="en-US" dirty="0"/>
              <a:t>Dairy Farmer – Veterinarian </a:t>
            </a:r>
          </a:p>
        </p:txBody>
      </p:sp>
      <p:sp>
        <p:nvSpPr>
          <p:cNvPr id="6" name="Title 5">
            <a:extLst>
              <a:ext uri="{FF2B5EF4-FFF2-40B4-BE49-F238E27FC236}">
                <a16:creationId xmlns:a16="http://schemas.microsoft.com/office/drawing/2014/main" id="{5DD1483E-3A9D-9BC3-93EF-623B78E29630}"/>
              </a:ext>
            </a:extLst>
          </p:cNvPr>
          <p:cNvSpPr>
            <a:spLocks noGrp="1"/>
          </p:cNvSpPr>
          <p:nvPr>
            <p:ph type="title"/>
          </p:nvPr>
        </p:nvSpPr>
        <p:spPr>
          <a:xfrm>
            <a:off x="1921006" y="41848"/>
            <a:ext cx="9432793" cy="964054"/>
          </a:xfrm>
        </p:spPr>
        <p:txBody>
          <a:bodyPr/>
          <a:lstStyle/>
          <a:p>
            <a:r>
              <a:rPr lang="en-US" dirty="0"/>
              <a:t>Keeping Animals Healthy</a:t>
            </a:r>
          </a:p>
        </p:txBody>
      </p:sp>
      <p:sp>
        <p:nvSpPr>
          <p:cNvPr id="10" name="Oval 9">
            <a:extLst>
              <a:ext uri="{FF2B5EF4-FFF2-40B4-BE49-F238E27FC236}">
                <a16:creationId xmlns:a16="http://schemas.microsoft.com/office/drawing/2014/main" id="{BA4302AF-50A6-FBB7-EF6F-C25BF7AC42BD}"/>
              </a:ext>
            </a:extLst>
          </p:cNvPr>
          <p:cNvSpPr/>
          <p:nvPr/>
        </p:nvSpPr>
        <p:spPr>
          <a:xfrm>
            <a:off x="-13197" y="-11695"/>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Content Placeholder 6" descr="Smiling doctor examining smiling baby">
            <a:extLst>
              <a:ext uri="{FF2B5EF4-FFF2-40B4-BE49-F238E27FC236}">
                <a16:creationId xmlns:a16="http://schemas.microsoft.com/office/drawing/2014/main" id="{7E890836-C85D-AAFB-FC54-AF3C68618C90}"/>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39788" y="2607247"/>
            <a:ext cx="5189332" cy="3459216"/>
          </a:xfrm>
          <a:ln w="28575">
            <a:solidFill>
              <a:schemeClr val="tx1"/>
            </a:solidFill>
          </a:ln>
        </p:spPr>
      </p:pic>
      <p:pic>
        <p:nvPicPr>
          <p:cNvPr id="2052" name="Picture 4">
            <a:extLst>
              <a:ext uri="{FF2B5EF4-FFF2-40B4-BE49-F238E27FC236}">
                <a16:creationId xmlns:a16="http://schemas.microsoft.com/office/drawing/2014/main" id="{624D92F4-725D-F5BE-734E-ADF28CC3C5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4426" y="2607247"/>
            <a:ext cx="5160077" cy="3459215"/>
          </a:xfrm>
          <a:prstGeom prst="rect">
            <a:avLst/>
          </a:prstGeom>
          <a:ln w="28575">
            <a:solidFill>
              <a:schemeClr val="tx1"/>
            </a:solidFill>
          </a:ln>
        </p:spPr>
      </p:pic>
      <p:pic>
        <p:nvPicPr>
          <p:cNvPr id="2" name="Picture 3">
            <a:extLst>
              <a:ext uri="{FF2B5EF4-FFF2-40B4-BE49-F238E27FC236}">
                <a16:creationId xmlns:a16="http://schemas.microsoft.com/office/drawing/2014/main" id="{BB6FAB48-CEF6-5F75-4D0B-EEC1DB8A1C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49" y="526965"/>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7033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idx="1"/>
          </p:nvPr>
        </p:nvSpPr>
        <p:spPr/>
        <p:txBody>
          <a:bodyPr>
            <a:normAutofit/>
          </a:bodyPr>
          <a:lstStyle/>
          <a:p>
            <a:r>
              <a:rPr lang="en-US" dirty="0"/>
              <a:t>Parent – Choose My Plate</a:t>
            </a:r>
          </a:p>
        </p:txBody>
      </p:sp>
      <p:sp>
        <p:nvSpPr>
          <p:cNvPr id="8" name="Text Placeholder 7">
            <a:extLst>
              <a:ext uri="{FF2B5EF4-FFF2-40B4-BE49-F238E27FC236}">
                <a16:creationId xmlns:a16="http://schemas.microsoft.com/office/drawing/2014/main" id="{07422289-7BB2-A0FB-7ED2-7FB6C8D506AA}"/>
              </a:ext>
            </a:extLst>
          </p:cNvPr>
          <p:cNvSpPr>
            <a:spLocks noGrp="1"/>
          </p:cNvSpPr>
          <p:nvPr>
            <p:ph type="body" sz="quarter" idx="3"/>
          </p:nvPr>
        </p:nvSpPr>
        <p:spPr/>
        <p:txBody>
          <a:bodyPr/>
          <a:lstStyle/>
          <a:p>
            <a:r>
              <a:rPr lang="en-US" dirty="0"/>
              <a:t>Dairy Farmer – Total Mixed Ration</a:t>
            </a:r>
          </a:p>
        </p:txBody>
      </p:sp>
      <p:sp>
        <p:nvSpPr>
          <p:cNvPr id="6" name="Title 5">
            <a:extLst>
              <a:ext uri="{FF2B5EF4-FFF2-40B4-BE49-F238E27FC236}">
                <a16:creationId xmlns:a16="http://schemas.microsoft.com/office/drawing/2014/main" id="{5DD1483E-3A9D-9BC3-93EF-623B78E29630}"/>
              </a:ext>
            </a:extLst>
          </p:cNvPr>
          <p:cNvSpPr>
            <a:spLocks noGrp="1"/>
          </p:cNvSpPr>
          <p:nvPr>
            <p:ph type="title"/>
          </p:nvPr>
        </p:nvSpPr>
        <p:spPr>
          <a:xfrm>
            <a:off x="1921006" y="41848"/>
            <a:ext cx="9432793" cy="964054"/>
          </a:xfrm>
        </p:spPr>
        <p:txBody>
          <a:bodyPr>
            <a:normAutofit fontScale="90000"/>
          </a:bodyPr>
          <a:lstStyle/>
          <a:p>
            <a:r>
              <a:rPr lang="en-US" dirty="0"/>
              <a:t>Providing Animals with a Nutritious Diet</a:t>
            </a:r>
          </a:p>
        </p:txBody>
      </p:sp>
      <p:sp>
        <p:nvSpPr>
          <p:cNvPr id="10" name="Oval 9">
            <a:extLst>
              <a:ext uri="{FF2B5EF4-FFF2-40B4-BE49-F238E27FC236}">
                <a16:creationId xmlns:a16="http://schemas.microsoft.com/office/drawing/2014/main" id="{BA4302AF-50A6-FBB7-EF6F-C25BF7AC42BD}"/>
              </a:ext>
            </a:extLst>
          </p:cNvPr>
          <p:cNvSpPr/>
          <p:nvPr/>
        </p:nvSpPr>
        <p:spPr>
          <a:xfrm>
            <a:off x="-13197" y="-11695"/>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Content Placeholder 16" descr="A group of cows in a pen&#10;&#10;Description automatically generated">
            <a:extLst>
              <a:ext uri="{FF2B5EF4-FFF2-40B4-BE49-F238E27FC236}">
                <a16:creationId xmlns:a16="http://schemas.microsoft.com/office/drawing/2014/main" id="{7694F123-7AEB-450A-868B-7940CC3CCD61}"/>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307402" y="2505075"/>
            <a:ext cx="4912784" cy="3684588"/>
          </a:xfrm>
          <a:ln w="28575">
            <a:solidFill>
              <a:schemeClr val="tx1"/>
            </a:solidFill>
          </a:ln>
        </p:spPr>
      </p:pic>
      <p:pic>
        <p:nvPicPr>
          <p:cNvPr id="2" name="Picture 3">
            <a:extLst>
              <a:ext uri="{FF2B5EF4-FFF2-40B4-BE49-F238E27FC236}">
                <a16:creationId xmlns:a16="http://schemas.microsoft.com/office/drawing/2014/main" id="{4E298CDA-A035-3FD5-9C40-0AD4FE9476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49" y="526965"/>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6" name="Picture 2" descr="Health Reference Center - Using the MyPlate Tool – Infobase Database ...">
            <a:extLst>
              <a:ext uri="{FF2B5EF4-FFF2-40B4-BE49-F238E27FC236}">
                <a16:creationId xmlns:a16="http://schemas.microsoft.com/office/drawing/2014/main" id="{3AAC5ABE-F6AB-2505-8589-6D9FB1153705}"/>
              </a:ext>
            </a:extLst>
          </p:cNvPr>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896493" y="2505075"/>
            <a:ext cx="5044376"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9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idx="1"/>
          </p:nvPr>
        </p:nvSpPr>
        <p:spPr>
          <a:xfrm>
            <a:off x="829589" y="1685675"/>
            <a:ext cx="5157787" cy="823912"/>
          </a:xfrm>
        </p:spPr>
        <p:txBody>
          <a:bodyPr>
            <a:normAutofit/>
          </a:bodyPr>
          <a:lstStyle/>
          <a:p>
            <a:r>
              <a:rPr lang="en-US" dirty="0"/>
              <a:t>Parent – Milk to Drink</a:t>
            </a:r>
          </a:p>
        </p:txBody>
      </p:sp>
      <p:sp>
        <p:nvSpPr>
          <p:cNvPr id="8" name="Text Placeholder 7">
            <a:extLst>
              <a:ext uri="{FF2B5EF4-FFF2-40B4-BE49-F238E27FC236}">
                <a16:creationId xmlns:a16="http://schemas.microsoft.com/office/drawing/2014/main" id="{07422289-7BB2-A0FB-7ED2-7FB6C8D506AA}"/>
              </a:ext>
            </a:extLst>
          </p:cNvPr>
          <p:cNvSpPr>
            <a:spLocks noGrp="1"/>
          </p:cNvSpPr>
          <p:nvPr>
            <p:ph type="body" sz="quarter" idx="3"/>
          </p:nvPr>
        </p:nvSpPr>
        <p:spPr>
          <a:xfrm>
            <a:off x="6317669" y="1687311"/>
            <a:ext cx="5183188" cy="823912"/>
          </a:xfrm>
        </p:spPr>
        <p:txBody>
          <a:bodyPr/>
          <a:lstStyle/>
          <a:p>
            <a:r>
              <a:rPr lang="en-US" dirty="0"/>
              <a:t>Dairy Farmer – Milking Cows</a:t>
            </a:r>
          </a:p>
        </p:txBody>
      </p:sp>
      <p:sp>
        <p:nvSpPr>
          <p:cNvPr id="6" name="Title 5">
            <a:extLst>
              <a:ext uri="{FF2B5EF4-FFF2-40B4-BE49-F238E27FC236}">
                <a16:creationId xmlns:a16="http://schemas.microsoft.com/office/drawing/2014/main" id="{5DD1483E-3A9D-9BC3-93EF-623B78E29630}"/>
              </a:ext>
            </a:extLst>
          </p:cNvPr>
          <p:cNvSpPr>
            <a:spLocks noGrp="1"/>
          </p:cNvSpPr>
          <p:nvPr>
            <p:ph type="title"/>
          </p:nvPr>
        </p:nvSpPr>
        <p:spPr>
          <a:xfrm>
            <a:off x="1921006" y="41848"/>
            <a:ext cx="9432793" cy="964054"/>
          </a:xfrm>
        </p:spPr>
        <p:txBody>
          <a:bodyPr/>
          <a:lstStyle/>
          <a:p>
            <a:r>
              <a:rPr lang="en-US" dirty="0"/>
              <a:t>Providing Safe, Quality Milk</a:t>
            </a:r>
          </a:p>
        </p:txBody>
      </p:sp>
      <p:sp>
        <p:nvSpPr>
          <p:cNvPr id="10" name="Oval 9">
            <a:extLst>
              <a:ext uri="{FF2B5EF4-FFF2-40B4-BE49-F238E27FC236}">
                <a16:creationId xmlns:a16="http://schemas.microsoft.com/office/drawing/2014/main" id="{BA4302AF-50A6-FBB7-EF6F-C25BF7AC42BD}"/>
              </a:ext>
            </a:extLst>
          </p:cNvPr>
          <p:cNvSpPr/>
          <p:nvPr/>
        </p:nvSpPr>
        <p:spPr>
          <a:xfrm>
            <a:off x="-13197" y="-11695"/>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9D6CA076-1C1A-D0C4-B2CA-CC4A7CD9AC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49" y="526965"/>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Content Placeholder 12" descr="A person working on a milking machine&#10;&#10;Description automatically generated">
            <a:extLst>
              <a:ext uri="{FF2B5EF4-FFF2-40B4-BE49-F238E27FC236}">
                <a16:creationId xmlns:a16="http://schemas.microsoft.com/office/drawing/2014/main" id="{50923BC4-D662-7DBE-9AB2-5B6F335D5C5B}"/>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317669" y="2614608"/>
            <a:ext cx="5183188" cy="3465522"/>
          </a:xfrm>
          <a:ln w="28575">
            <a:solidFill>
              <a:schemeClr val="tx1"/>
            </a:solidFill>
          </a:ln>
        </p:spPr>
      </p:pic>
      <p:pic>
        <p:nvPicPr>
          <p:cNvPr id="18" name="Content Placeholder 17" descr="A person holding a cup and a child&#10;&#10;Description automatically generated">
            <a:extLst>
              <a:ext uri="{FF2B5EF4-FFF2-40B4-BE49-F238E27FC236}">
                <a16:creationId xmlns:a16="http://schemas.microsoft.com/office/drawing/2014/main" id="{7369A4D7-7F75-78C7-928E-9BA73570957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85760" y="2622315"/>
            <a:ext cx="5245447" cy="3483383"/>
          </a:xfrm>
          <a:ln w="28575">
            <a:solidFill>
              <a:schemeClr val="tx1"/>
            </a:solidFill>
          </a:ln>
        </p:spPr>
      </p:pic>
    </p:spTree>
    <p:extLst>
      <p:ext uri="{BB962C8B-B14F-4D97-AF65-F5344CB8AC3E}">
        <p14:creationId xmlns:p14="http://schemas.microsoft.com/office/powerpoint/2010/main" val="4439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A Dairy Farmer’s Responsibilities</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576946" y="2205617"/>
            <a:ext cx="9267122" cy="4300178"/>
          </a:xfrm>
        </p:spPr>
        <p:txBody>
          <a:bodyPr/>
          <a:lstStyle/>
          <a:p>
            <a:pPr marL="742950" indent="-742950">
              <a:buFont typeface="+mj-lt"/>
              <a:buAutoNum type="arabicPeriod"/>
            </a:pPr>
            <a:r>
              <a:rPr lang="en-US" dirty="0"/>
              <a:t>Providing their animals with a place to live</a:t>
            </a:r>
          </a:p>
          <a:p>
            <a:pPr marL="742950" indent="-742950">
              <a:buFont typeface="+mj-lt"/>
              <a:buAutoNum type="arabicPeriod"/>
            </a:pPr>
            <a:r>
              <a:rPr lang="en-US" dirty="0"/>
              <a:t>Keeping their animals healthy</a:t>
            </a:r>
          </a:p>
          <a:p>
            <a:pPr marL="742950" indent="-742950">
              <a:buFont typeface="+mj-lt"/>
              <a:buAutoNum type="arabicPeriod"/>
            </a:pPr>
            <a:r>
              <a:rPr lang="en-US" dirty="0"/>
              <a:t>Providing their animals with a nutritious diet</a:t>
            </a:r>
          </a:p>
          <a:p>
            <a:pPr marL="742950" indent="-742950">
              <a:buFont typeface="+mj-lt"/>
              <a:buAutoNum type="arabicPeriod"/>
            </a:pPr>
            <a:r>
              <a:rPr lang="en-US" dirty="0"/>
              <a:t>Providing safe milk and dairy products for us</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798" y="84692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461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pPr marL="0" indent="0">
              <a:buNone/>
            </a:pPr>
            <a:r>
              <a:rPr lang="en-US" b="0" kern="0" dirty="0">
                <a:effectLst/>
                <a:latin typeface="Calibri" panose="020F0502020204030204" pitchFamily="34" charset="0"/>
                <a:ea typeface="Calibri" panose="020F0502020204030204" pitchFamily="34" charset="0"/>
              </a:rPr>
              <a:t>Dairy farming is a way of life for more than 40,000 farm families in the United States. In this lesson, we will </a:t>
            </a:r>
            <a:r>
              <a:rPr lang="en-US" kern="0" dirty="0">
                <a:latin typeface="Calibri" panose="020F0502020204030204" pitchFamily="34" charset="0"/>
                <a:ea typeface="Calibri" panose="020F0502020204030204" pitchFamily="34" charset="0"/>
              </a:rPr>
              <a:t>learn some words around a dairy farm, </a:t>
            </a:r>
            <a:r>
              <a:rPr lang="en-US" b="0" kern="0" dirty="0">
                <a:effectLst/>
                <a:latin typeface="Calibri" panose="020F0502020204030204" pitchFamily="34" charset="0"/>
                <a:ea typeface="Calibri" panose="020F0502020204030204" pitchFamily="34" charset="0"/>
              </a:rPr>
              <a:t>see the ways farmers care for their cows every day, and </a:t>
            </a:r>
            <a:r>
              <a:rPr lang="en-US" kern="0" dirty="0">
                <a:latin typeface="Calibri" panose="020F0502020204030204" pitchFamily="34" charset="0"/>
                <a:ea typeface="Calibri" panose="020F0502020204030204" pitchFamily="34" charset="0"/>
              </a:rPr>
              <a:t>explore the career of being a dairy farmer</a:t>
            </a:r>
            <a:r>
              <a:rPr lang="en-US" b="0" kern="0" dirty="0">
                <a:effectLst/>
                <a:latin typeface="Calibri" panose="020F0502020204030204" pitchFamily="34" charset="0"/>
                <a:ea typeface="Calibri" panose="020F0502020204030204" pitchFamily="34" charset="0"/>
              </a:rPr>
              <a:t>. </a:t>
            </a:r>
            <a:endParaRPr lang="en-US" b="1" kern="0" dirty="0">
              <a:effectLst/>
              <a:latin typeface="Calibri" panose="020F0502020204030204" pitchFamily="34" charset="0"/>
              <a:ea typeface="Calibri" panose="020F0502020204030204" pitchFamily="34" charset="0"/>
            </a:endParaRP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56014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Career Spotlight: Dairy Farmer</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3</a:t>
            </a:r>
          </a:p>
        </p:txBody>
      </p:sp>
    </p:spTree>
    <p:extLst>
      <p:ext uri="{BB962C8B-B14F-4D97-AF65-F5344CB8AC3E}">
        <p14:creationId xmlns:p14="http://schemas.microsoft.com/office/powerpoint/2010/main" val="389980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Dairy Farmer Walt</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lstStyle/>
          <a:p>
            <a:pPr marL="0" indent="0">
              <a:buNone/>
            </a:pPr>
            <a:r>
              <a:rPr lang="en-US" sz="3600" dirty="0">
                <a:solidFill>
                  <a:prstClr val="black">
                    <a:lumMod val="75000"/>
                    <a:lumOff val="25000"/>
                  </a:prstClr>
                </a:solidFill>
              </a:rPr>
              <a:t>Let’s discover the career of a dairy farmer by watching the video, </a:t>
            </a:r>
            <a:r>
              <a:rPr lang="en-US" sz="3600" b="1" dirty="0">
                <a:solidFill>
                  <a:srgbClr val="77B93B"/>
                </a:solidFill>
                <a:hlinkClick r:id="rId2">
                  <a:extLst>
                    <a:ext uri="{A12FA001-AC4F-418D-AE19-62706E023703}">
                      <ahyp:hlinkClr xmlns:ahyp="http://schemas.microsoft.com/office/drawing/2018/hyperlinkcolor" val="tx"/>
                    </a:ext>
                  </a:extLst>
                </a:hlinkClick>
              </a:rPr>
              <a:t>Interview with Dairy Farmer, Walt Moore </a:t>
            </a:r>
            <a:r>
              <a:rPr lang="en-US" sz="3600" dirty="0"/>
              <a:t>.</a:t>
            </a:r>
          </a:p>
          <a:p>
            <a:pPr marL="0" indent="0">
              <a:buNone/>
            </a:pPr>
            <a:endParaRPr lang="en-US"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798" y="84692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A person wearing a headset and standing in front of a building&#10;&#10;Description automatically generated">
            <a:hlinkClick r:id="rId2"/>
            <a:extLst>
              <a:ext uri="{FF2B5EF4-FFF2-40B4-BE49-F238E27FC236}">
                <a16:creationId xmlns:a16="http://schemas.microsoft.com/office/drawing/2014/main" id="{8C288285-02D9-BBA9-991E-C74A1F9678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1316" y="3919605"/>
            <a:ext cx="3760237" cy="250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8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fontScale="92500"/>
          </a:bodyPr>
          <a:lstStyle/>
          <a:p>
            <a:r>
              <a:rPr lang="en-US" dirty="0"/>
              <a:t>Other Responsibilities of a Dairy Farmer</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lstStyle/>
          <a:p>
            <a:r>
              <a:rPr lang="en-US" dirty="0"/>
              <a:t>Grow crops on the field for the cows to eat</a:t>
            </a:r>
          </a:p>
          <a:p>
            <a:r>
              <a:rPr lang="en-US" dirty="0"/>
              <a:t>Work with machines and fixing them when they break</a:t>
            </a:r>
          </a:p>
          <a:p>
            <a:r>
              <a:rPr lang="en-US" dirty="0"/>
              <a:t>Take care of the money and finances</a:t>
            </a:r>
          </a:p>
          <a:p>
            <a:r>
              <a:rPr lang="en-US" dirty="0"/>
              <a:t>Manage people who work on the dairy farm</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798" y="84692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24841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C9E79E8-3F9C-4993-9778-6D69D40D292A}"/>
              </a:ext>
            </a:extLst>
          </p:cNvPr>
          <p:cNvSpPr txBox="1">
            <a:spLocks/>
          </p:cNvSpPr>
          <p:nvPr/>
        </p:nvSpPr>
        <p:spPr>
          <a:xfrm>
            <a:off x="1952953" y="458465"/>
            <a:ext cx="8977207" cy="6817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effectLst>
                  <a:outerShdw blurRad="38100" dist="38100" dir="2700000" algn="tl">
                    <a:srgbClr val="000000">
                      <a:alpha val="43137"/>
                    </a:srgbClr>
                  </a:outerShdw>
                </a:effectLst>
              </a:rPr>
              <a:t>Closure</a:t>
            </a:r>
          </a:p>
        </p:txBody>
      </p:sp>
      <p:sp>
        <p:nvSpPr>
          <p:cNvPr id="13" name="Text Placeholder 4">
            <a:extLst>
              <a:ext uri="{FF2B5EF4-FFF2-40B4-BE49-F238E27FC236}">
                <a16:creationId xmlns:a16="http://schemas.microsoft.com/office/drawing/2014/main" id="{72B0C794-F281-4FCB-803C-E55DC0246DD1}"/>
              </a:ext>
            </a:extLst>
          </p:cNvPr>
          <p:cNvSpPr txBox="1">
            <a:spLocks/>
          </p:cNvSpPr>
          <p:nvPr/>
        </p:nvSpPr>
        <p:spPr>
          <a:xfrm>
            <a:off x="2090057" y="1740394"/>
            <a:ext cx="9658970" cy="4892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600" dirty="0"/>
              <a:t>Dairy farmers have a lot of responsibilities other than just taking care of the cows</a:t>
            </a:r>
            <a:r>
              <a:rPr lang="en-US" sz="3600" kern="1400" dirty="0">
                <a:solidFill>
                  <a:srgbClr val="000000"/>
                </a:solidFill>
              </a:rPr>
              <a:t>. </a:t>
            </a:r>
          </a:p>
          <a:p>
            <a:r>
              <a:rPr lang="en-US" sz="3600" kern="1400" dirty="0">
                <a:solidFill>
                  <a:srgbClr val="000000"/>
                </a:solidFill>
              </a:rPr>
              <a:t>Tell us one responsibility that dairy farmers have.</a:t>
            </a:r>
          </a:p>
          <a:p>
            <a:r>
              <a:rPr lang="en-US" sz="3600" kern="1400" dirty="0">
                <a:solidFill>
                  <a:srgbClr val="000000"/>
                </a:solidFill>
              </a:rPr>
              <a:t>Are you interested in being a dairy farmer when you grow up?</a:t>
            </a:r>
          </a:p>
          <a:p>
            <a:pPr marL="0" indent="0">
              <a:buNone/>
            </a:pPr>
            <a:endParaRPr lang="en-US" sz="3600" kern="1400" dirty="0">
              <a:ln>
                <a:noFill/>
              </a:ln>
              <a:solidFill>
                <a:srgbClr val="000000"/>
              </a:solidFill>
              <a:effectLst/>
            </a:endParaRPr>
          </a:p>
        </p:txBody>
      </p:sp>
      <p:sp>
        <p:nvSpPr>
          <p:cNvPr id="7" name="Oval 6">
            <a:extLst>
              <a:ext uri="{FF2B5EF4-FFF2-40B4-BE49-F238E27FC236}">
                <a16:creationId xmlns:a16="http://schemas.microsoft.com/office/drawing/2014/main" id="{63806829-F9E0-27F0-14CA-0B4244FFCAF2}"/>
              </a:ext>
            </a:extLst>
          </p:cNvPr>
          <p:cNvSpPr/>
          <p:nvPr/>
        </p:nvSpPr>
        <p:spPr>
          <a:xfrm>
            <a:off x="195309" y="4953739"/>
            <a:ext cx="1677880" cy="1740023"/>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3">
            <a:extLst>
              <a:ext uri="{FF2B5EF4-FFF2-40B4-BE49-F238E27FC236}">
                <a16:creationId xmlns:a16="http://schemas.microsoft.com/office/drawing/2014/main" id="{CB77F0EC-B900-59CF-65D5-EDAE76F650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122" y="5407519"/>
            <a:ext cx="1748254" cy="832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3571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Activity</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4</a:t>
            </a:r>
          </a:p>
        </p:txBody>
      </p:sp>
    </p:spTree>
    <p:extLst>
      <p:ext uri="{BB962C8B-B14F-4D97-AF65-F5344CB8AC3E}">
        <p14:creationId xmlns:p14="http://schemas.microsoft.com/office/powerpoint/2010/main" val="1019981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pPr marL="0" indent="0">
              <a:buNone/>
            </a:pPr>
            <a:r>
              <a:rPr lang="en-US" altLang="en-US" dirty="0"/>
              <a:t>Today we discussed </a:t>
            </a:r>
            <a:r>
              <a:rPr lang="en-US" kern="1400" dirty="0">
                <a:solidFill>
                  <a:srgbClr val="000000"/>
                </a:solidFill>
              </a:rPr>
              <a:t>the important job dairy farmers do everyday to take care of their cows, so we have milk to keep us healthy. Let’s do a fun activity to see what you learned.</a:t>
            </a:r>
            <a:endParaRPr lang="en-US" kern="1400" dirty="0">
              <a:ln>
                <a:noFill/>
              </a:ln>
              <a:solidFill>
                <a:srgbClr val="000000"/>
              </a:solidFill>
              <a:effectLst/>
            </a:endParaRP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7760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Activity</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pPr marL="0" indent="0">
              <a:buNone/>
            </a:pPr>
            <a:r>
              <a:rPr lang="en-US" altLang="en-US" dirty="0"/>
              <a:t>Take some time to complete this activity.</a:t>
            </a:r>
            <a:endParaRPr lang="en-US" kern="1400" dirty="0">
              <a:ln>
                <a:noFill/>
              </a:ln>
              <a:solidFill>
                <a:srgbClr val="000000"/>
              </a:solidFill>
              <a:effectLst/>
            </a:endParaRP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742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C9E79E8-3F9C-4993-9778-6D69D40D292A}"/>
              </a:ext>
            </a:extLst>
          </p:cNvPr>
          <p:cNvSpPr txBox="1">
            <a:spLocks/>
          </p:cNvSpPr>
          <p:nvPr/>
        </p:nvSpPr>
        <p:spPr>
          <a:xfrm>
            <a:off x="1952953" y="458465"/>
            <a:ext cx="8977207" cy="6817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effectLst>
                  <a:outerShdw blurRad="38100" dist="38100" dir="2700000" algn="tl">
                    <a:srgbClr val="000000">
                      <a:alpha val="43137"/>
                    </a:srgbClr>
                  </a:outerShdw>
                </a:effectLst>
              </a:rPr>
              <a:t>Lesson Closure</a:t>
            </a:r>
          </a:p>
        </p:txBody>
      </p:sp>
      <p:sp>
        <p:nvSpPr>
          <p:cNvPr id="13" name="Text Placeholder 4">
            <a:extLst>
              <a:ext uri="{FF2B5EF4-FFF2-40B4-BE49-F238E27FC236}">
                <a16:creationId xmlns:a16="http://schemas.microsoft.com/office/drawing/2014/main" id="{72B0C794-F281-4FCB-803C-E55DC0246DD1}"/>
              </a:ext>
            </a:extLst>
          </p:cNvPr>
          <p:cNvSpPr txBox="1">
            <a:spLocks/>
          </p:cNvSpPr>
          <p:nvPr/>
        </p:nvSpPr>
        <p:spPr>
          <a:xfrm>
            <a:off x="2090057" y="1740394"/>
            <a:ext cx="9658970" cy="4892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effectLst/>
                <a:ea typeface="Calibri" panose="020F0502020204030204" pitchFamily="34" charset="0"/>
              </a:rPr>
              <a:t>Today you learned about what dairy farmers do every day to take care of their cows, so we have milk to keep us healthy. Tell us one way that dairy farmers take care of their cows</a:t>
            </a:r>
            <a:r>
              <a:rPr lang="en-US" sz="3600" kern="1400" dirty="0">
                <a:solidFill>
                  <a:srgbClr val="000000"/>
                </a:solidFill>
              </a:rPr>
              <a:t>.</a:t>
            </a:r>
            <a:endParaRPr lang="en-US" sz="3600" kern="1400" dirty="0">
              <a:ln>
                <a:noFill/>
              </a:ln>
              <a:solidFill>
                <a:srgbClr val="000000"/>
              </a:solidFill>
              <a:effectLst/>
            </a:endParaRPr>
          </a:p>
        </p:txBody>
      </p:sp>
      <p:sp>
        <p:nvSpPr>
          <p:cNvPr id="7" name="Oval 6">
            <a:extLst>
              <a:ext uri="{FF2B5EF4-FFF2-40B4-BE49-F238E27FC236}">
                <a16:creationId xmlns:a16="http://schemas.microsoft.com/office/drawing/2014/main" id="{63806829-F9E0-27F0-14CA-0B4244FFCAF2}"/>
              </a:ext>
            </a:extLst>
          </p:cNvPr>
          <p:cNvSpPr/>
          <p:nvPr/>
        </p:nvSpPr>
        <p:spPr>
          <a:xfrm>
            <a:off x="195309" y="4953739"/>
            <a:ext cx="1677880" cy="1740023"/>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3">
            <a:extLst>
              <a:ext uri="{FF2B5EF4-FFF2-40B4-BE49-F238E27FC236}">
                <a16:creationId xmlns:a16="http://schemas.microsoft.com/office/drawing/2014/main" id="{CB77F0EC-B900-59CF-65D5-EDAE76F650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122" y="5407519"/>
            <a:ext cx="1748254" cy="832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5205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09C6E1-FE58-43DC-AD45-CDAB6C698AC6}"/>
              </a:ext>
            </a:extLst>
          </p:cNvPr>
          <p:cNvSpPr>
            <a:spLocks noGrp="1"/>
          </p:cNvSpPr>
          <p:nvPr>
            <p:ph type="ctrTitle"/>
          </p:nvPr>
        </p:nvSpPr>
        <p:spPr>
          <a:xfrm>
            <a:off x="687369" y="3539627"/>
            <a:ext cx="10812543" cy="2758256"/>
          </a:xfrm>
        </p:spPr>
        <p:txBody>
          <a:bodyPr anchor="b">
            <a:normAutofit fontScale="90000"/>
          </a:bodyPr>
          <a:lstStyle/>
          <a:p>
            <a:r>
              <a:rPr lang="en-US" sz="5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Brittany Snyder</a:t>
            </a:r>
            <a:br>
              <a:rPr lang="en-US"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900" b="1" dirty="0">
                <a:solidFill>
                  <a:srgbClr val="FFFFFF"/>
                </a:solidFill>
                <a:effectLst>
                  <a:outerShdw blurRad="38100" dist="38100" dir="2700000" algn="tl">
                    <a:srgbClr val="000000">
                      <a:alpha val="43137"/>
                    </a:srgbClr>
                  </a:outerShdw>
                </a:effectLst>
              </a:rPr>
              <a:t>Text/Call: 717-788-0297</a:t>
            </a:r>
            <a:br>
              <a:rPr lang="en-US" sz="5400" b="1" dirty="0">
                <a:solidFill>
                  <a:srgbClr val="FFFFFF"/>
                </a:solidFill>
                <a:effectLst>
                  <a:outerShdw blurRad="38100" dist="38100" dir="2700000" algn="tl">
                    <a:srgbClr val="000000">
                      <a:alpha val="43137"/>
                    </a:srgbClr>
                  </a:outerShdw>
                </a:effectLst>
              </a:rPr>
            </a:br>
            <a:r>
              <a:rPr lang="en-US" sz="4900" b="1" dirty="0">
                <a:solidFill>
                  <a:srgbClr val="FFFFFF"/>
                </a:solidFill>
                <a:effectLst>
                  <a:outerShdw blurRad="38100" dist="38100" dir="2700000" algn="tl">
                    <a:srgbClr val="000000">
                      <a:alpha val="43137"/>
                    </a:srgbClr>
                  </a:outerShdw>
                </a:effectLst>
              </a:rPr>
              <a:t>Email: bsnyder@centerfordairyexcellence.org</a:t>
            </a:r>
            <a:br>
              <a:rPr lang="en-US" sz="4900" b="1" dirty="0">
                <a:solidFill>
                  <a:srgbClr val="FFFFFF"/>
                </a:solidFill>
                <a:effectLst>
                  <a:outerShdw blurRad="38100" dist="38100" dir="2700000" algn="tl">
                    <a:srgbClr val="000000">
                      <a:alpha val="43137"/>
                    </a:srgbClr>
                  </a:outerShdw>
                </a:effectLst>
              </a:rPr>
            </a:br>
            <a:endParaRPr lang="en-US" sz="5400" b="1" dirty="0">
              <a:solidFill>
                <a:srgbClr val="FFFFFF"/>
              </a:solidFill>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10D4A197-70C9-440C-BFFB-3B92F32B1325}"/>
              </a:ext>
            </a:extLst>
          </p:cNvPr>
          <p:cNvSpPr/>
          <p:nvPr/>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D4F76E-5C15-46E1-978C-DCE0EBC871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29507" y="469433"/>
            <a:ext cx="2728269" cy="2715372"/>
          </a:xfrm>
          <a:prstGeom prst="flowChartConnector">
            <a:avLst/>
          </a:prstGeom>
        </p:spPr>
      </p:pic>
    </p:spTree>
    <p:extLst>
      <p:ext uri="{BB962C8B-B14F-4D97-AF65-F5344CB8AC3E}">
        <p14:creationId xmlns:p14="http://schemas.microsoft.com/office/powerpoint/2010/main" val="68973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Lesson Objectives</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pPr marL="342900" marR="0" lvl="0" indent="-342900">
              <a:spcBef>
                <a:spcPts val="0"/>
              </a:spcBef>
              <a:spcAft>
                <a:spcPts val="0"/>
              </a:spcAft>
              <a:buFont typeface="Arial" panose="020B0604020202020204" pitchFamily="34" charset="0"/>
              <a:buChar char="•"/>
              <a:tabLst>
                <a:tab pos="457200" algn="l"/>
              </a:tabLst>
            </a:pPr>
            <a:r>
              <a:rPr lang="en-US" kern="0" dirty="0">
                <a:latin typeface="Calibri" panose="020F0502020204030204" pitchFamily="34" charset="0"/>
                <a:ea typeface="Calibri" panose="020F0502020204030204" pitchFamily="34" charset="0"/>
                <a:cs typeface="Times New Roman" panose="02020603050405020304" pitchFamily="18" charset="0"/>
              </a:rPr>
              <a:t>Define important dairy vocabulary terms</a:t>
            </a:r>
            <a:endParaRPr lang="en-US" kern="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0" dirty="0">
                <a:latin typeface="Calibri" panose="020F0502020204030204" pitchFamily="34" charset="0"/>
                <a:ea typeface="Calibri" panose="020F0502020204030204" pitchFamily="34" charset="0"/>
                <a:cs typeface="Times New Roman" panose="02020603050405020304" pitchFamily="18" charset="0"/>
              </a:rPr>
              <a:t>L</a:t>
            </a:r>
            <a:r>
              <a:rPr lang="en-US" kern="0" dirty="0">
                <a:effectLst/>
                <a:latin typeface="Calibri" panose="020F0502020204030204" pitchFamily="34" charset="0"/>
                <a:ea typeface="Calibri" panose="020F0502020204030204" pitchFamily="34" charset="0"/>
                <a:cs typeface="Times New Roman" panose="02020603050405020304" pitchFamily="18" charset="0"/>
              </a:rPr>
              <a:t>ist ways that dairy farmers care for their cows</a:t>
            </a:r>
          </a:p>
          <a:p>
            <a:pPr marL="342900" marR="0" lvl="0" indent="-342900">
              <a:spcBef>
                <a:spcPts val="0"/>
              </a:spcBef>
              <a:spcAft>
                <a:spcPts val="0"/>
              </a:spcAft>
              <a:buFont typeface="Arial" panose="020B0604020202020204" pitchFamily="34" charset="0"/>
              <a:buChar char="•"/>
              <a:tabLst>
                <a:tab pos="457200" algn="l"/>
              </a:tabLst>
            </a:pPr>
            <a:r>
              <a:rPr lang="en-US" kern="0"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rPr>
              <a:t>ist the skills</a:t>
            </a:r>
            <a:r>
              <a:rPr lang="en-US" dirty="0">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and responsibilities of being a dairy farmer</a:t>
            </a:r>
            <a:endParaRPr lang="en-US" sz="6000"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192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Activating Strategy</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lstStyle/>
          <a:p>
            <a:pPr marL="0" indent="0">
              <a:buNone/>
            </a:pPr>
            <a:r>
              <a:rPr lang="en-US" sz="3600" dirty="0">
                <a:solidFill>
                  <a:prstClr val="black">
                    <a:lumMod val="75000"/>
                    <a:lumOff val="25000"/>
                  </a:prstClr>
                </a:solidFill>
              </a:rPr>
              <a:t>Let’s look at how dairy farmers care for their cows by watching the video, </a:t>
            </a:r>
            <a:r>
              <a:rPr lang="en-US" sz="3600" b="1" dirty="0">
                <a:solidFill>
                  <a:srgbClr val="77B93B"/>
                </a:solidFill>
                <a:hlinkClick r:id="rId2">
                  <a:extLst>
                    <a:ext uri="{A12FA001-AC4F-418D-AE19-62706E023703}">
                      <ahyp:hlinkClr xmlns:ahyp="http://schemas.microsoft.com/office/drawing/2018/hyperlinkcolor" val="tx"/>
                    </a:ext>
                  </a:extLst>
                </a:hlinkClick>
              </a:rPr>
              <a:t>Fun on the Farm with Farmer Caroline</a:t>
            </a:r>
            <a:r>
              <a:rPr lang="en-US" sz="3600" b="1" dirty="0">
                <a:solidFill>
                  <a:srgbClr val="77B93B"/>
                </a:solidFill>
              </a:rPr>
              <a:t>.</a:t>
            </a:r>
            <a:endParaRPr lang="en-US" sz="3600" b="1" dirty="0">
              <a:solidFill>
                <a:schemeClr val="accent6"/>
              </a:solidFill>
            </a:endParaRPr>
          </a:p>
          <a:p>
            <a:pPr marL="0" indent="0">
              <a:buNone/>
            </a:pPr>
            <a:endParaRPr lang="en-US"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A white dog with black spots on its back&#10;&#10;Description automatically generated">
            <a:hlinkClick r:id="rId2"/>
            <a:extLst>
              <a:ext uri="{FF2B5EF4-FFF2-40B4-BE49-F238E27FC236}">
                <a16:creationId xmlns:a16="http://schemas.microsoft.com/office/drawing/2014/main" id="{58C38998-6F37-1BFA-A4A1-B2CCCE9B1C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6234" y="3919605"/>
            <a:ext cx="4390403" cy="2493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781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Words on a Dairy Farm</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1</a:t>
            </a:r>
          </a:p>
        </p:txBody>
      </p:sp>
    </p:spTree>
    <p:extLst>
      <p:ext uri="{BB962C8B-B14F-4D97-AF65-F5344CB8AC3E}">
        <p14:creationId xmlns:p14="http://schemas.microsoft.com/office/powerpoint/2010/main" val="229453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Essential Vocabulary</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1778924"/>
            <a:ext cx="9167287" cy="4726871"/>
          </a:xfrm>
        </p:spPr>
        <p:txBody>
          <a:bodyPr>
            <a:normAutofit lnSpcReduction="10000"/>
          </a:bodyPr>
          <a:lstStyle/>
          <a:p>
            <a:r>
              <a:rPr lang="en-US" b="1" u="sng" dirty="0"/>
              <a:t>Barn</a:t>
            </a:r>
            <a:r>
              <a:rPr lang="en-US" dirty="0"/>
              <a:t> – the place where cows live</a:t>
            </a:r>
          </a:p>
          <a:p>
            <a:r>
              <a:rPr lang="en-US" b="1" u="sng" dirty="0"/>
              <a:t>Bull</a:t>
            </a:r>
            <a:r>
              <a:rPr lang="en-US" dirty="0"/>
              <a:t> – a male or boy calf </a:t>
            </a:r>
          </a:p>
          <a:p>
            <a:r>
              <a:rPr lang="en-US" b="1" u="sng" dirty="0"/>
              <a:t>Calf</a:t>
            </a:r>
            <a:r>
              <a:rPr lang="en-US" dirty="0"/>
              <a:t> – a baby cow </a:t>
            </a:r>
          </a:p>
          <a:p>
            <a:r>
              <a:rPr lang="en-US" b="1" u="sng" dirty="0"/>
              <a:t>Dairy Cow</a:t>
            </a:r>
            <a:r>
              <a:rPr lang="en-US" dirty="0"/>
              <a:t> – a farm animal who is female or a girl, has had a calf, and makes milk for us to drink </a:t>
            </a:r>
          </a:p>
          <a:p>
            <a:r>
              <a:rPr lang="en-US" b="1" u="sng" dirty="0"/>
              <a:t>Dairy Farmer</a:t>
            </a:r>
            <a:r>
              <a:rPr lang="en-US" dirty="0"/>
              <a:t> – a person who takes care of cows that make milk for us to drink</a:t>
            </a:r>
          </a:p>
          <a:p>
            <a:r>
              <a:rPr lang="en-US" b="1" u="sng" dirty="0"/>
              <a:t>Heifer</a:t>
            </a:r>
            <a:r>
              <a:rPr lang="en-US" dirty="0"/>
              <a:t> – a female or girl calf</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7837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Dairy Cow</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78" y="1820870"/>
            <a:ext cx="9167287" cy="1564235"/>
          </a:xfrm>
        </p:spPr>
        <p:txBody>
          <a:bodyPr>
            <a:normAutofit lnSpcReduction="10000"/>
          </a:bodyPr>
          <a:lstStyle/>
          <a:p>
            <a:r>
              <a:rPr lang="en-US" dirty="0"/>
              <a:t>Definition: a farm animal who is female or a girl, has had a calf, and makes milk for us to drink </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791F8B7C-59E9-304D-3B95-068A38CAA4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5086" y="3421949"/>
            <a:ext cx="3900195" cy="2193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ows in a milking facility&#10;&#10;Description automatically generated">
            <a:extLst>
              <a:ext uri="{FF2B5EF4-FFF2-40B4-BE49-F238E27FC236}">
                <a16:creationId xmlns:a16="http://schemas.microsoft.com/office/drawing/2014/main" id="{D39397A9-5B17-5B53-28AD-6FFB3BE07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812" y="3423724"/>
            <a:ext cx="2922781" cy="219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381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Calf</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205617"/>
            <a:ext cx="9167287" cy="817501"/>
          </a:xfrm>
        </p:spPr>
        <p:txBody>
          <a:bodyPr/>
          <a:lstStyle/>
          <a:p>
            <a:r>
              <a:rPr lang="en-US" dirty="0"/>
              <a:t>Definition: a baby cow</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descr="A calf in a pen&#10;&#10;Description automatically generated">
            <a:extLst>
              <a:ext uri="{FF2B5EF4-FFF2-40B4-BE49-F238E27FC236}">
                <a16:creationId xmlns:a16="http://schemas.microsoft.com/office/drawing/2014/main" id="{A9E8FC08-607B-ADE1-DDEE-EF0105111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398" y="3016485"/>
            <a:ext cx="4254872" cy="2836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A calf on a leash&#10;&#10;Description automatically generated">
            <a:extLst>
              <a:ext uri="{FF2B5EF4-FFF2-40B4-BE49-F238E27FC236}">
                <a16:creationId xmlns:a16="http://schemas.microsoft.com/office/drawing/2014/main" id="{6640A5F5-8712-0971-A7DD-AE9C236A76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2112" y="3016484"/>
            <a:ext cx="3546216" cy="2836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914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Bull</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205617"/>
            <a:ext cx="9167287" cy="817501"/>
          </a:xfrm>
        </p:spPr>
        <p:txBody>
          <a:bodyPr/>
          <a:lstStyle/>
          <a:p>
            <a:r>
              <a:rPr lang="en-US" dirty="0"/>
              <a:t>Definition: a male or boy calf or cow</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86"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A cow standing on grass&#10;&#10;Description automatically generated">
            <a:extLst>
              <a:ext uri="{FF2B5EF4-FFF2-40B4-BE49-F238E27FC236}">
                <a16:creationId xmlns:a16="http://schemas.microsoft.com/office/drawing/2014/main" id="{5C99761B-DDFC-0426-2398-15F9F3E236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0813" y="3228323"/>
            <a:ext cx="3546821" cy="2604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cow standing in a field&#10;&#10;Description automatically generated">
            <a:extLst>
              <a:ext uri="{FF2B5EF4-FFF2-40B4-BE49-F238E27FC236}">
                <a16:creationId xmlns:a16="http://schemas.microsoft.com/office/drawing/2014/main" id="{19EBE780-0ACE-2F33-FAFD-187C965EBD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26948" y="3228322"/>
            <a:ext cx="3689626" cy="2635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469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2ABCA965EFA54CB4054BE475001224" ma:contentTypeVersion="12" ma:contentTypeDescription="Create a new document." ma:contentTypeScope="" ma:versionID="69c2609b8ffebf405248224aa5999797">
  <xsd:schema xmlns:xsd="http://www.w3.org/2001/XMLSchema" xmlns:xs="http://www.w3.org/2001/XMLSchema" xmlns:p="http://schemas.microsoft.com/office/2006/metadata/properties" xmlns:ns3="6592f0bf-6c8f-4de1-b423-5549959e86d3" xmlns:ns4="b59d01b9-41de-42fb-9e80-1c490bbb34e4" targetNamespace="http://schemas.microsoft.com/office/2006/metadata/properties" ma:root="true" ma:fieldsID="5dea337f0052eabe6fe682c5f9f170a8" ns3:_="" ns4:_="">
    <xsd:import namespace="6592f0bf-6c8f-4de1-b423-5549959e86d3"/>
    <xsd:import namespace="b59d01b9-41de-42fb-9e80-1c490bbb34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2f0bf-6c8f-4de1-b423-5549959e8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9d01b9-41de-42fb-9e80-1c490bbb34e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BAA603-B220-47A1-9168-972CD288EF20}">
  <ds:schemaRefs>
    <ds:schemaRef ds:uri="http://schemas.microsoft.com/sharepoint/v3/contenttype/forms"/>
  </ds:schemaRefs>
</ds:datastoreItem>
</file>

<file path=customXml/itemProps2.xml><?xml version="1.0" encoding="utf-8"?>
<ds:datastoreItem xmlns:ds="http://schemas.openxmlformats.org/officeDocument/2006/customXml" ds:itemID="{7E244CD2-2D9C-40C7-BB59-460C95B319DD}">
  <ds:schemaRef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b59d01b9-41de-42fb-9e80-1c490bbb34e4"/>
    <ds:schemaRef ds:uri="http://schemas.openxmlformats.org/package/2006/metadata/core-properties"/>
    <ds:schemaRef ds:uri="6592f0bf-6c8f-4de1-b423-5549959e86d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1127029-38B8-41A9-B027-A698A747B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2f0bf-6c8f-4de1-b423-5549959e86d3"/>
    <ds:schemaRef ds:uri="b59d01b9-41de-42fb-9e80-1c490bbb3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1.5 What Jobs are Available in the Dairy Industry NEW</Template>
  <TotalTime>749</TotalTime>
  <Words>855</Words>
  <Application>Microsoft Office PowerPoint</Application>
  <PresentationFormat>Widescreen</PresentationFormat>
  <Paragraphs>103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Lesson 1 Animal Health</vt:lpstr>
      <vt:lpstr>PowerPoint Presentation</vt:lpstr>
      <vt:lpstr>PowerPoint Presentation</vt:lpstr>
      <vt:lpstr>PowerPoint Presentation</vt:lpstr>
      <vt:lpstr>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lpstr>PowerPoint Presentation</vt:lpstr>
      <vt:lpstr>Providing Animals with a Place to Live</vt:lpstr>
      <vt:lpstr>Keeping Animals Healthy</vt:lpstr>
      <vt:lpstr>Providing Animals with a Nutritious Diet</vt:lpstr>
      <vt:lpstr>Providing Safe, Quality Milk</vt:lpstr>
      <vt:lpstr>PowerPoint Presentation</vt:lpstr>
      <vt:lpstr>Part  3</vt:lpstr>
      <vt:lpstr>PowerPoint Presentation</vt:lpstr>
      <vt:lpstr>PowerPoint Presentation</vt:lpstr>
      <vt:lpstr>PowerPoint Presentation</vt:lpstr>
      <vt:lpstr>Part  4</vt:lpstr>
      <vt:lpstr>PowerPoint Presentation</vt:lpstr>
      <vt:lpstr>PowerPoint Presentation</vt:lpstr>
      <vt:lpstr>PowerPoint Presentation</vt:lpstr>
      <vt:lpstr>Brittany Snyder Text/Call: 717-788-0297 Email: bsnyder@centerfordairyexcellence.org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Jobs are Available in the Dairy Industry?</dc:title>
  <dc:creator>Discover Dairy</dc:creator>
  <cp:lastModifiedBy>Brittany Snyder</cp:lastModifiedBy>
  <cp:revision>7</cp:revision>
  <dcterms:created xsi:type="dcterms:W3CDTF">2020-07-20T18:59:45Z</dcterms:created>
  <dcterms:modified xsi:type="dcterms:W3CDTF">2024-01-11T03:20:36Z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0x010100B62ABCA965EFA54CB4054BE475001224</vt:lpwstr>
  </property>
</Properties>
</file>