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Gilroy" panose="020B0604020202020204" charset="0"/>
      <p:regular r:id="rId26"/>
    </p:embeddedFont>
    <p:embeddedFont>
      <p:font typeface="Gilroy Bold" panose="020B0604020202020204" charset="0"/>
      <p:regular r:id="rId27"/>
    </p:embeddedFont>
    <p:embeddedFont>
      <p:font typeface="Gilroy Heavy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AB816-85AA-4836-BF75-52D84B93341A}" v="2" dt="2025-02-12T20:36:50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3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Snyder" userId="b11b28ad-ee17-4e42-b6e8-38c942462181" providerId="ADAL" clId="{62DAB816-85AA-4836-BF75-52D84B93341A}"/>
    <pc:docChg chg="modSld">
      <pc:chgData name="Brittany Snyder" userId="b11b28ad-ee17-4e42-b6e8-38c942462181" providerId="ADAL" clId="{62DAB816-85AA-4836-BF75-52D84B93341A}" dt="2025-02-12T20:22:30.142" v="8" actId="14100"/>
      <pc:docMkLst>
        <pc:docMk/>
      </pc:docMkLst>
      <pc:sldChg chg="modSp mod">
        <pc:chgData name="Brittany Snyder" userId="b11b28ad-ee17-4e42-b6e8-38c942462181" providerId="ADAL" clId="{62DAB816-85AA-4836-BF75-52D84B93341A}" dt="2025-02-12T20:22:30.142" v="8" actId="14100"/>
        <pc:sldMkLst>
          <pc:docMk/>
          <pc:sldMk cId="0" sldId="257"/>
        </pc:sldMkLst>
        <pc:grpChg chg="mod">
          <ac:chgData name="Brittany Snyder" userId="b11b28ad-ee17-4e42-b6e8-38c942462181" providerId="ADAL" clId="{62DAB816-85AA-4836-BF75-52D84B93341A}" dt="2025-02-12T20:22:30.142" v="8" actId="14100"/>
          <ac:grpSpMkLst>
            <pc:docMk/>
            <pc:sldMk cId="0" sldId="257"/>
            <ac:grpSpMk id="5" creationId="{00000000-0000-0000-0000-000000000000}"/>
          </ac:grpSpMkLst>
        </pc:grpChg>
      </pc:sldChg>
      <pc:sldChg chg="modSp mod">
        <pc:chgData name="Brittany Snyder" userId="b11b28ad-ee17-4e42-b6e8-38c942462181" providerId="ADAL" clId="{62DAB816-85AA-4836-BF75-52D84B93341A}" dt="2025-02-12T20:21:21.819" v="0" actId="113"/>
        <pc:sldMkLst>
          <pc:docMk/>
          <pc:sldMk cId="0" sldId="276"/>
        </pc:sldMkLst>
        <pc:spChg chg="mod">
          <ac:chgData name="Brittany Snyder" userId="b11b28ad-ee17-4e42-b6e8-38c942462181" providerId="ADAL" clId="{62DAB816-85AA-4836-BF75-52D84B93341A}" dt="2025-02-12T20:21:21.819" v="0" actId="113"/>
          <ac:spMkLst>
            <pc:docMk/>
            <pc:sldMk cId="0" sldId="276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x0KYWxrO1k" TargetMode="Externa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27594" cy="10287000"/>
            <a:chOff x="0" y="0"/>
            <a:chExt cx="48533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3358" cy="2709333"/>
            </a:xfrm>
            <a:custGeom>
              <a:avLst/>
              <a:gdLst/>
              <a:ahLst/>
              <a:cxnLst/>
              <a:rect l="l" t="t" r="r" b="b"/>
              <a:pathLst>
                <a:path w="4853358" h="2709333">
                  <a:moveTo>
                    <a:pt x="0" y="0"/>
                  </a:moveTo>
                  <a:lnTo>
                    <a:pt x="4853358" y="0"/>
                  </a:lnTo>
                  <a:lnTo>
                    <a:pt x="4853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533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5784" y="6306494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1" y="0"/>
                </a:lnTo>
                <a:lnTo>
                  <a:pt x="22972561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71779" y="7909223"/>
            <a:ext cx="5944443" cy="2377777"/>
          </a:xfrm>
          <a:custGeom>
            <a:avLst/>
            <a:gdLst/>
            <a:ahLst/>
            <a:cxnLst/>
            <a:rect l="l" t="t" r="r" b="b"/>
            <a:pathLst>
              <a:path w="5944443" h="2377777">
                <a:moveTo>
                  <a:pt x="0" y="0"/>
                </a:moveTo>
                <a:lnTo>
                  <a:pt x="5944442" y="0"/>
                </a:lnTo>
                <a:lnTo>
                  <a:pt x="5944442" y="2377777"/>
                </a:lnTo>
                <a:lnTo>
                  <a:pt x="0" y="237777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85678" y="4141711"/>
            <a:ext cx="14316645" cy="71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5"/>
              </a:lnSpc>
            </a:pPr>
            <a:r>
              <a:rPr lang="en-US" sz="5355" spc="-53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rPr>
              <a:t>Keeping Milk Fresh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1193" y="968656"/>
            <a:ext cx="12705614" cy="128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3"/>
              </a:lnSpc>
            </a:pPr>
            <a:r>
              <a:rPr lang="en-US" sz="9493" b="1" dirty="0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LESSON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6944" y="2297490"/>
            <a:ext cx="17194112" cy="128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3"/>
              </a:lnSpc>
            </a:pPr>
            <a:r>
              <a:rPr lang="en-US" sz="9493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 Quality and Safety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605083"/>
            <a:ext cx="15981474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person who takes the milk from the farm to the milk plant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 TRUCK DRIVER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963050"/>
            <a:ext cx="742541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Truck Picking Up Milk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62450" y="8963050"/>
            <a:ext cx="742541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Dan the Milk Truck Driver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379337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8"/>
                </a:lnTo>
                <a:lnTo>
                  <a:pt x="0" y="52262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9900" y="2767830"/>
            <a:ext cx="15468200" cy="361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7"/>
              </a:lnSpc>
            </a:pPr>
            <a:r>
              <a:rPr lang="en-US" sz="13997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How does milk get from moo to you?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12466" y="7742790"/>
            <a:ext cx="4760231" cy="210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8"/>
              </a:lnSpc>
            </a:pPr>
            <a:r>
              <a:rPr lang="en-US" sz="35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Let’s explore six important steps to the journey of milk from cow to you.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3297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1: THE FARMER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0661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Farmers make sure the barn is clean and safe.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Farmers feed and water cows all day.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Farmers take care of cows when they are sick.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3297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2: THE COWS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0328" y="8136379"/>
            <a:ext cx="5522632" cy="134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Cows eat about 100 pounds of feed and drink a bathtub full of water.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574491"/>
            <a:ext cx="5125325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Cows like to be milked.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Cows are milked two or three times every day.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3297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3: THE MILK TANK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136379"/>
            <a:ext cx="5206353" cy="134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goes from the cow to the milk tank in hoses and pipes.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never touched by human hands.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cooled and put in the milk tank.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3297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4: THE MILK TRUCK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355435"/>
            <a:ext cx="5206353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tested before it goes on the milk truck.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36379"/>
            <a:ext cx="5125325" cy="134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trucks take the milk from the farm to the milk processing plant.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milk stays cold in the milk truck.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3297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5: THE MILK PROCESSING PLANT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355435"/>
            <a:ext cx="5206353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tested many times at the plant.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355435"/>
            <a:ext cx="5125325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pasteurized to kill any germs.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659870" y="8136379"/>
            <a:ext cx="5125325" cy="134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made into different types of milk and other dairy foods.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227998" y="2683549"/>
            <a:ext cx="5870650" cy="6819993"/>
            <a:chOff x="0" y="0"/>
            <a:chExt cx="546608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287208" y="2683549"/>
            <a:ext cx="5870650" cy="6819993"/>
            <a:chOff x="0" y="0"/>
            <a:chExt cx="546608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257603" y="2683549"/>
            <a:ext cx="5870650" cy="6819993"/>
            <a:chOff x="0" y="0"/>
            <a:chExt cx="546608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1550" y="183297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STEP 6: THE STORE AND YOU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17850" y="8355435"/>
            <a:ext cx="5206353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is shipped cold to stores.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30266" y="8136379"/>
            <a:ext cx="5125325" cy="134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It takes less than two days for the milk to travel from farm to you.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573966" y="8071950"/>
            <a:ext cx="5297133" cy="134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You should keep your milk and dairy foods cold, covered, and clean.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71550" y="736105"/>
            <a:ext cx="14985681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From Moo to You: The Journey of Milk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1737727"/>
            <a:ext cx="6130571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CLOSURE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7628" y="2471752"/>
            <a:ext cx="16230600" cy="3653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03"/>
              </a:lnSpc>
              <a:spcBef>
                <a:spcPct val="0"/>
              </a:spcBef>
            </a:pPr>
            <a:r>
              <a:rPr lang="en-US" sz="9498" b="1" u="none" strike="noStrike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Share one step you remember from our exploration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4022" y="7255230"/>
            <a:ext cx="2798538" cy="2024653"/>
            <a:chOff x="0" y="0"/>
            <a:chExt cx="14924126" cy="107971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24126" cy="10797131"/>
            </a:xfrm>
            <a:custGeom>
              <a:avLst/>
              <a:gdLst/>
              <a:ahLst/>
              <a:cxnLst/>
              <a:rect l="l" t="t" r="r" b="b"/>
              <a:pathLst>
                <a:path w="14924126" h="10797131">
                  <a:moveTo>
                    <a:pt x="14924126" y="258924"/>
                  </a:moveTo>
                  <a:lnTo>
                    <a:pt x="14924126" y="10538207"/>
                  </a:lnTo>
                  <a:cubicBezTo>
                    <a:pt x="14924126" y="10681262"/>
                    <a:pt x="14812259" y="10797131"/>
                    <a:pt x="14674142" y="10797131"/>
                  </a:cubicBezTo>
                  <a:lnTo>
                    <a:pt x="249985" y="10797131"/>
                  </a:lnTo>
                  <a:cubicBezTo>
                    <a:pt x="111868" y="10797131"/>
                    <a:pt x="0" y="10681262"/>
                    <a:pt x="0" y="10538207"/>
                  </a:cubicBezTo>
                  <a:lnTo>
                    <a:pt x="0" y="258924"/>
                  </a:lnTo>
                  <a:cubicBezTo>
                    <a:pt x="0" y="115868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868"/>
                    <a:pt x="14924126" y="258924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168698" y="7258969"/>
            <a:ext cx="2798538" cy="2020914"/>
            <a:chOff x="0" y="0"/>
            <a:chExt cx="14924126" cy="107771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214886" y="7255432"/>
            <a:ext cx="2798159" cy="2024250"/>
            <a:chOff x="0" y="0"/>
            <a:chExt cx="14922103" cy="107949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22103" cy="10794981"/>
            </a:xfrm>
            <a:custGeom>
              <a:avLst/>
              <a:gdLst/>
              <a:ahLst/>
              <a:cxnLst/>
              <a:rect l="l" t="t" r="r" b="b"/>
              <a:pathLst>
                <a:path w="14922103" h="10794981">
                  <a:moveTo>
                    <a:pt x="14922103" y="258872"/>
                  </a:moveTo>
                  <a:lnTo>
                    <a:pt x="14922103" y="10536108"/>
                  </a:lnTo>
                  <a:cubicBezTo>
                    <a:pt x="14922103" y="10679135"/>
                    <a:pt x="14810249" y="10794981"/>
                    <a:pt x="14672151" y="10794981"/>
                  </a:cubicBezTo>
                  <a:lnTo>
                    <a:pt x="249951" y="10794981"/>
                  </a:lnTo>
                  <a:cubicBezTo>
                    <a:pt x="111853" y="10794981"/>
                    <a:pt x="0" y="10679135"/>
                    <a:pt x="0" y="10536108"/>
                  </a:cubicBezTo>
                  <a:lnTo>
                    <a:pt x="0" y="258872"/>
                  </a:lnTo>
                  <a:cubicBezTo>
                    <a:pt x="0" y="115845"/>
                    <a:pt x="111853" y="0"/>
                    <a:pt x="249951" y="0"/>
                  </a:cubicBezTo>
                  <a:lnTo>
                    <a:pt x="14672151" y="0"/>
                  </a:lnTo>
                  <a:cubicBezTo>
                    <a:pt x="14810249" y="0"/>
                    <a:pt x="14922103" y="115845"/>
                    <a:pt x="14922103" y="258872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60694" y="7257100"/>
            <a:ext cx="2800695" cy="2020914"/>
            <a:chOff x="0" y="0"/>
            <a:chExt cx="14935630" cy="1077718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309040" y="7255230"/>
            <a:ext cx="2798538" cy="2020914"/>
            <a:chOff x="0" y="0"/>
            <a:chExt cx="14924126" cy="107771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355228" y="7258969"/>
            <a:ext cx="2796001" cy="2020914"/>
            <a:chOff x="0" y="0"/>
            <a:chExt cx="14910599" cy="1077718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 flipH="1" flipV="1">
            <a:off x="2457802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flipH="1" flipV="1">
            <a:off x="8549798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3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3" y="0"/>
                </a:lnTo>
                <a:lnTo>
                  <a:pt x="1421793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 flipV="1">
            <a:off x="14507941" y="6398023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flipH="1">
            <a:off x="5402090" y="9336309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flipH="1">
            <a:off x="11459576" y="9336309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63314" y="6140981"/>
            <a:ext cx="5288674" cy="3816179"/>
            <a:chOff x="0" y="0"/>
            <a:chExt cx="14935630" cy="10777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 Truck Driver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936800"/>
            <a:ext cx="16305766" cy="269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truck drivers are an important part of the journey of milk. Without them, milk could not get from moo to you.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INTRODUCTION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499663" y="6140981"/>
            <a:ext cx="5288674" cy="3816179"/>
            <a:chOff x="0" y="0"/>
            <a:chExt cx="14935630" cy="107771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37197" y="6140981"/>
            <a:ext cx="5288674" cy="3816179"/>
            <a:chOff x="0" y="0"/>
            <a:chExt cx="14935630" cy="107771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3312" y="566958"/>
            <a:ext cx="187123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24022" y="6807555"/>
            <a:ext cx="2798538" cy="2024653"/>
            <a:chOff x="0" y="0"/>
            <a:chExt cx="14924126" cy="107971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24126" cy="10797131"/>
            </a:xfrm>
            <a:custGeom>
              <a:avLst/>
              <a:gdLst/>
              <a:ahLst/>
              <a:cxnLst/>
              <a:rect l="l" t="t" r="r" b="b"/>
              <a:pathLst>
                <a:path w="14924126" h="10797131">
                  <a:moveTo>
                    <a:pt x="14924126" y="258924"/>
                  </a:moveTo>
                  <a:lnTo>
                    <a:pt x="14924126" y="10538207"/>
                  </a:lnTo>
                  <a:cubicBezTo>
                    <a:pt x="14924126" y="10681262"/>
                    <a:pt x="14812259" y="10797131"/>
                    <a:pt x="14674142" y="10797131"/>
                  </a:cubicBezTo>
                  <a:lnTo>
                    <a:pt x="249985" y="10797131"/>
                  </a:lnTo>
                  <a:cubicBezTo>
                    <a:pt x="111868" y="10797131"/>
                    <a:pt x="0" y="10681262"/>
                    <a:pt x="0" y="10538207"/>
                  </a:cubicBezTo>
                  <a:lnTo>
                    <a:pt x="0" y="258924"/>
                  </a:lnTo>
                  <a:cubicBezTo>
                    <a:pt x="0" y="115868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868"/>
                    <a:pt x="14924126" y="258924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68698" y="6811294"/>
            <a:ext cx="2798538" cy="2020914"/>
            <a:chOff x="0" y="0"/>
            <a:chExt cx="14924126" cy="107771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14886" y="6807757"/>
            <a:ext cx="2798159" cy="2024250"/>
            <a:chOff x="0" y="0"/>
            <a:chExt cx="14922103" cy="107949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922103" cy="10794981"/>
            </a:xfrm>
            <a:custGeom>
              <a:avLst/>
              <a:gdLst/>
              <a:ahLst/>
              <a:cxnLst/>
              <a:rect l="l" t="t" r="r" b="b"/>
              <a:pathLst>
                <a:path w="14922103" h="10794981">
                  <a:moveTo>
                    <a:pt x="14922103" y="258872"/>
                  </a:moveTo>
                  <a:lnTo>
                    <a:pt x="14922103" y="10536108"/>
                  </a:lnTo>
                  <a:cubicBezTo>
                    <a:pt x="14922103" y="10679135"/>
                    <a:pt x="14810249" y="10794981"/>
                    <a:pt x="14672151" y="10794981"/>
                  </a:cubicBezTo>
                  <a:lnTo>
                    <a:pt x="249951" y="10794981"/>
                  </a:lnTo>
                  <a:cubicBezTo>
                    <a:pt x="111853" y="10794981"/>
                    <a:pt x="0" y="10679135"/>
                    <a:pt x="0" y="10536108"/>
                  </a:cubicBezTo>
                  <a:lnTo>
                    <a:pt x="0" y="258872"/>
                  </a:lnTo>
                  <a:cubicBezTo>
                    <a:pt x="0" y="115845"/>
                    <a:pt x="111853" y="0"/>
                    <a:pt x="249951" y="0"/>
                  </a:cubicBezTo>
                  <a:lnTo>
                    <a:pt x="14672151" y="0"/>
                  </a:lnTo>
                  <a:cubicBezTo>
                    <a:pt x="14810249" y="0"/>
                    <a:pt x="14922103" y="115845"/>
                    <a:pt x="14922103" y="258872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60694" y="6809425"/>
            <a:ext cx="2800695" cy="2020914"/>
            <a:chOff x="0" y="0"/>
            <a:chExt cx="14935630" cy="107771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309040" y="6807555"/>
            <a:ext cx="2798538" cy="2020914"/>
            <a:chOff x="0" y="0"/>
            <a:chExt cx="14924126" cy="1077718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924126" cy="10777189"/>
            </a:xfrm>
            <a:custGeom>
              <a:avLst/>
              <a:gdLst/>
              <a:ahLst/>
              <a:cxnLst/>
              <a:rect l="l" t="t" r="r" b="b"/>
              <a:pathLst>
                <a:path w="14924126" h="10777189">
                  <a:moveTo>
                    <a:pt x="14924126" y="258446"/>
                  </a:moveTo>
                  <a:lnTo>
                    <a:pt x="14924126" y="10518743"/>
                  </a:lnTo>
                  <a:cubicBezTo>
                    <a:pt x="14924126" y="10661535"/>
                    <a:pt x="14812259" y="10777189"/>
                    <a:pt x="14674142" y="10777189"/>
                  </a:cubicBezTo>
                  <a:lnTo>
                    <a:pt x="249985" y="10777189"/>
                  </a:lnTo>
                  <a:cubicBezTo>
                    <a:pt x="111868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868" y="0"/>
                    <a:pt x="249985" y="0"/>
                  </a:cubicBezTo>
                  <a:lnTo>
                    <a:pt x="14674142" y="0"/>
                  </a:lnTo>
                  <a:cubicBezTo>
                    <a:pt x="14812259" y="0"/>
                    <a:pt x="14924126" y="115654"/>
                    <a:pt x="14924126" y="258446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355228" y="6811294"/>
            <a:ext cx="2796001" cy="2020914"/>
            <a:chOff x="0" y="0"/>
            <a:chExt cx="14910599" cy="1077718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910598" cy="10777189"/>
            </a:xfrm>
            <a:custGeom>
              <a:avLst/>
              <a:gdLst/>
              <a:ahLst/>
              <a:cxnLst/>
              <a:rect l="l" t="t" r="r" b="b"/>
              <a:pathLst>
                <a:path w="14910598" h="10777189">
                  <a:moveTo>
                    <a:pt x="14910598" y="258446"/>
                  </a:moveTo>
                  <a:lnTo>
                    <a:pt x="14910598" y="10518743"/>
                  </a:lnTo>
                  <a:cubicBezTo>
                    <a:pt x="14910598" y="10661535"/>
                    <a:pt x="14798833" y="10777189"/>
                    <a:pt x="14660840" y="10777189"/>
                  </a:cubicBezTo>
                  <a:lnTo>
                    <a:pt x="249759" y="10777189"/>
                  </a:lnTo>
                  <a:cubicBezTo>
                    <a:pt x="111767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767" y="0"/>
                    <a:pt x="249759" y="0"/>
                  </a:cubicBezTo>
                  <a:lnTo>
                    <a:pt x="14660840" y="0"/>
                  </a:lnTo>
                  <a:cubicBezTo>
                    <a:pt x="14798833" y="0"/>
                    <a:pt x="14910598" y="115654"/>
                    <a:pt x="14910598" y="258446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 flipH="1" flipV="1">
            <a:off x="2457802" y="5950348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Introduction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9900" y="2897059"/>
            <a:ext cx="15468200" cy="269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6998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We will learn how the milk you drink gets from the cow on a dairy farm to you at home and school.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HOW DOES MILK GET FROM MOO TO YOU?</a:t>
            </a:r>
          </a:p>
        </p:txBody>
      </p:sp>
      <p:sp>
        <p:nvSpPr>
          <p:cNvPr id="27" name="Freeform 27"/>
          <p:cNvSpPr/>
          <p:nvPr/>
        </p:nvSpPr>
        <p:spPr>
          <a:xfrm flipH="1" flipV="1">
            <a:off x="8549798" y="5950348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3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3" y="0"/>
                </a:lnTo>
                <a:lnTo>
                  <a:pt x="1421793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flipH="1" flipV="1">
            <a:off x="14507941" y="5950348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739332"/>
                </a:moveTo>
                <a:lnTo>
                  <a:pt x="0" y="739332"/>
                </a:lnTo>
                <a:lnTo>
                  <a:pt x="0" y="0"/>
                </a:lnTo>
                <a:lnTo>
                  <a:pt x="1421792" y="0"/>
                </a:lnTo>
                <a:lnTo>
                  <a:pt x="1421792" y="73933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flipH="1">
            <a:off x="5402090" y="8888634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flipH="1">
            <a:off x="11459576" y="8888634"/>
            <a:ext cx="1421792" cy="739332"/>
          </a:xfrm>
          <a:custGeom>
            <a:avLst/>
            <a:gdLst/>
            <a:ahLst/>
            <a:cxnLst/>
            <a:rect l="l" t="t" r="r" b="b"/>
            <a:pathLst>
              <a:path w="1421792" h="739332">
                <a:moveTo>
                  <a:pt x="1421792" y="0"/>
                </a:moveTo>
                <a:lnTo>
                  <a:pt x="0" y="0"/>
                </a:lnTo>
                <a:lnTo>
                  <a:pt x="0" y="739332"/>
                </a:lnTo>
                <a:lnTo>
                  <a:pt x="1421792" y="739332"/>
                </a:lnTo>
                <a:lnTo>
                  <a:pt x="142179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2231795" y="3218867"/>
            <a:ext cx="12353199" cy="9381705"/>
            <a:chOff x="0" y="0"/>
            <a:chExt cx="16470931" cy="125089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470931" cy="12508940"/>
            </a:xfrm>
            <a:custGeom>
              <a:avLst/>
              <a:gdLst/>
              <a:ahLst/>
              <a:cxnLst/>
              <a:rect l="l" t="t" r="r" b="b"/>
              <a:pathLst>
                <a:path w="16470931" h="12508940">
                  <a:moveTo>
                    <a:pt x="0" y="0"/>
                  </a:moveTo>
                  <a:lnTo>
                    <a:pt x="16470931" y="0"/>
                  </a:lnTo>
                  <a:lnTo>
                    <a:pt x="16470931" y="12508940"/>
                  </a:lnTo>
                  <a:lnTo>
                    <a:pt x="0" y="12508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4082" y="4998541"/>
            <a:ext cx="1547469" cy="176853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3079222"/>
            <a:ext cx="18288000" cy="7375710"/>
            <a:chOff x="0" y="0"/>
            <a:chExt cx="4816593" cy="19425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6592" cy="1942574"/>
            </a:xfrm>
            <a:custGeom>
              <a:avLst/>
              <a:gdLst/>
              <a:ahLst/>
              <a:cxnLst/>
              <a:rect l="l" t="t" r="r" b="b"/>
              <a:pathLst>
                <a:path w="4816592" h="1942574">
                  <a:moveTo>
                    <a:pt x="0" y="0"/>
                  </a:moveTo>
                  <a:lnTo>
                    <a:pt x="4816592" y="0"/>
                  </a:lnTo>
                  <a:lnTo>
                    <a:pt x="4816592" y="1942574"/>
                  </a:lnTo>
                  <a:lnTo>
                    <a:pt x="0" y="1942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16593" cy="1980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 Truck Driver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1075" y="2428549"/>
            <a:ext cx="16445361" cy="77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58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Let’s discover the career of a milk truck driver.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ACTIVATING STRATEGY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 Truck Driver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0406" y="3181420"/>
            <a:ext cx="6494662" cy="59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6"/>
              </a:lnSpc>
            </a:pPr>
            <a:r>
              <a:rPr lang="en-US" sz="6633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The milk truck driver is the person who takes milk from the farm to the milk processing plant.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WHO IS THE MILK TRUCK DRIVER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256338" y="2774817"/>
            <a:ext cx="9238156" cy="6666030"/>
            <a:chOff x="0" y="0"/>
            <a:chExt cx="14935630" cy="107771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59809" cy="10287000"/>
            <a:chOff x="0" y="0"/>
            <a:chExt cx="48618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42" cy="2709333"/>
            </a:xfrm>
            <a:custGeom>
              <a:avLst/>
              <a:gdLst/>
              <a:ahLst/>
              <a:cxnLst/>
              <a:rect l="l" t="t" r="r" b="b"/>
              <a:pathLst>
                <a:path w="4861842" h="2709333">
                  <a:moveTo>
                    <a:pt x="0" y="0"/>
                  </a:moveTo>
                  <a:lnTo>
                    <a:pt x="4861842" y="0"/>
                  </a:lnTo>
                  <a:lnTo>
                    <a:pt x="48618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184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256338" y="2774817"/>
            <a:ext cx="9238156" cy="6666030"/>
            <a:chOff x="0" y="0"/>
            <a:chExt cx="14935630" cy="107771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935629" cy="10777189"/>
            </a:xfrm>
            <a:custGeom>
              <a:avLst/>
              <a:gdLst/>
              <a:ahLst/>
              <a:cxnLst/>
              <a:rect l="l" t="t" r="r" b="b"/>
              <a:pathLst>
                <a:path w="14935629" h="10777189">
                  <a:moveTo>
                    <a:pt x="14935629" y="258446"/>
                  </a:moveTo>
                  <a:lnTo>
                    <a:pt x="14935629" y="10518743"/>
                  </a:lnTo>
                  <a:cubicBezTo>
                    <a:pt x="14935629" y="10661535"/>
                    <a:pt x="14823675" y="10777189"/>
                    <a:pt x="14685452" y="10777189"/>
                  </a:cubicBezTo>
                  <a:lnTo>
                    <a:pt x="250178" y="10777189"/>
                  </a:lnTo>
                  <a:cubicBezTo>
                    <a:pt x="111955" y="10777189"/>
                    <a:pt x="0" y="10661535"/>
                    <a:pt x="0" y="10518743"/>
                  </a:cubicBezTo>
                  <a:lnTo>
                    <a:pt x="0" y="258446"/>
                  </a:lnTo>
                  <a:cubicBezTo>
                    <a:pt x="0" y="115654"/>
                    <a:pt x="111955" y="0"/>
                    <a:pt x="250178" y="0"/>
                  </a:cubicBezTo>
                  <a:lnTo>
                    <a:pt x="14685452" y="0"/>
                  </a:lnTo>
                  <a:cubicBezTo>
                    <a:pt x="14823675" y="0"/>
                    <a:pt x="14935629" y="115654"/>
                    <a:pt x="14935629" y="258446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71550" y="736105"/>
            <a:ext cx="11903866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 Truck Driver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2983818"/>
            <a:ext cx="6494662" cy="6333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000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1. Test the milk to make sure it is safe. </a:t>
            </a:r>
          </a:p>
          <a:p>
            <a:pPr algn="l">
              <a:lnSpc>
                <a:spcPts val="4950"/>
              </a:lnSpc>
            </a:pPr>
            <a:endParaRPr lang="en-US" sz="5000" b="1">
              <a:solidFill>
                <a:srgbClr val="000000"/>
              </a:solidFill>
              <a:latin typeface="Gilroy Bold"/>
              <a:ea typeface="Gilroy Bold"/>
              <a:cs typeface="Gilroy Bold"/>
              <a:sym typeface="Gilroy Bold"/>
            </a:endParaRPr>
          </a:p>
          <a:p>
            <a:pPr algn="l">
              <a:lnSpc>
                <a:spcPts val="4950"/>
              </a:lnSpc>
            </a:pPr>
            <a:r>
              <a:rPr lang="en-US" sz="5000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2. Pump the milk from the milk tank to the milk truck. </a:t>
            </a:r>
          </a:p>
          <a:p>
            <a:pPr algn="l">
              <a:lnSpc>
                <a:spcPts val="4950"/>
              </a:lnSpc>
            </a:pPr>
            <a:endParaRPr lang="en-US" sz="5000" b="1">
              <a:solidFill>
                <a:srgbClr val="000000"/>
              </a:solidFill>
              <a:latin typeface="Gilroy Bold"/>
              <a:ea typeface="Gilroy Bold"/>
              <a:cs typeface="Gilroy Bold"/>
              <a:sym typeface="Gilroy Bold"/>
            </a:endParaRPr>
          </a:p>
          <a:p>
            <a:pPr algn="l">
              <a:lnSpc>
                <a:spcPts val="4950"/>
              </a:lnSpc>
            </a:pPr>
            <a:r>
              <a:rPr lang="en-US" sz="5000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3. Drive the milk from the farm to the milk processing plant.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 TRUCK DRIVER RESPONSIBILITIES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851853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Career Spotlight: Milk Truck Driver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9568" y="2735446"/>
            <a:ext cx="15468200" cy="181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299" lvl="1" indent="-755650" algn="l">
              <a:lnSpc>
                <a:spcPts val="6929"/>
              </a:lnSpc>
              <a:buFont typeface="Arial"/>
              <a:buChar char="•"/>
            </a:pP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Tell us one responsibility of a milk truck driver.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CLOSURE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9900" y="4855562"/>
            <a:ext cx="15468200" cy="181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1299" lvl="1" indent="-755650" algn="l">
              <a:lnSpc>
                <a:spcPts val="6929"/>
              </a:lnSpc>
              <a:buFont typeface="Arial"/>
              <a:buChar char="•"/>
            </a:pP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Are </a:t>
            </a:r>
            <a:r>
              <a:rPr lang="en-US" sz="6999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you</a:t>
            </a:r>
            <a:r>
              <a:rPr lang="en-US" sz="6999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interested in being a milk truck driver when you grow up?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6851853"/>
            <a:ext cx="22972560" cy="5226257"/>
          </a:xfrm>
          <a:custGeom>
            <a:avLst/>
            <a:gdLst/>
            <a:ahLst/>
            <a:cxnLst/>
            <a:rect l="l" t="t" r="r" b="b"/>
            <a:pathLst>
              <a:path w="22972560" h="5226257">
                <a:moveTo>
                  <a:pt x="0" y="0"/>
                </a:moveTo>
                <a:lnTo>
                  <a:pt x="22972560" y="0"/>
                </a:lnTo>
                <a:lnTo>
                  <a:pt x="22972560" y="5226257"/>
                </a:lnTo>
                <a:lnTo>
                  <a:pt x="0" y="522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71550" y="736105"/>
            <a:ext cx="14642064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Closure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9900" y="2245928"/>
            <a:ext cx="15468200" cy="460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8"/>
              </a:lnSpc>
            </a:pPr>
            <a:r>
              <a:rPr lang="en-US" sz="119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Share one thing you need to do to keep milk safe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70547" cy="10287000"/>
            <a:chOff x="0" y="0"/>
            <a:chExt cx="486467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4671" cy="2709333"/>
            </a:xfrm>
            <a:custGeom>
              <a:avLst/>
              <a:gdLst/>
              <a:ahLst/>
              <a:cxnLst/>
              <a:rect l="l" t="t" r="r" b="b"/>
              <a:pathLst>
                <a:path w="4864671" h="2709333">
                  <a:moveTo>
                    <a:pt x="0" y="0"/>
                  </a:moveTo>
                  <a:lnTo>
                    <a:pt x="4864671" y="0"/>
                  </a:lnTo>
                  <a:lnTo>
                    <a:pt x="486467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467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81075" y="2428549"/>
            <a:ext cx="15468200" cy="77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58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Let’s look at how milk gets from Moo to You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231795" y="3218867"/>
            <a:ext cx="12353199" cy="9381705"/>
            <a:chOff x="0" y="0"/>
            <a:chExt cx="16470931" cy="125089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470931" cy="12508940"/>
            </a:xfrm>
            <a:custGeom>
              <a:avLst/>
              <a:gdLst/>
              <a:ahLst/>
              <a:cxnLst/>
              <a:rect l="l" t="t" r="r" b="b"/>
              <a:pathLst>
                <a:path w="16470931" h="12508940">
                  <a:moveTo>
                    <a:pt x="0" y="0"/>
                  </a:moveTo>
                  <a:lnTo>
                    <a:pt x="16470931" y="0"/>
                  </a:lnTo>
                  <a:lnTo>
                    <a:pt x="16470931" y="12508940"/>
                  </a:lnTo>
                  <a:lnTo>
                    <a:pt x="0" y="12508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4082" y="4998541"/>
            <a:ext cx="1547469" cy="176853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0" y="3085024"/>
            <a:ext cx="18288000" cy="7375710"/>
            <a:chOff x="0" y="0"/>
            <a:chExt cx="4816593" cy="1942574"/>
          </a:xfrm>
        </p:grpSpPr>
        <p:sp>
          <p:nvSpPr>
            <p:cNvPr id="16" name="Freeform 16">
              <a:hlinkClick r:id="rId5" tooltip="https://www.youtube.com/watch?v=nx0KYWxrO1k"/>
            </p:cNvPr>
            <p:cNvSpPr/>
            <p:nvPr/>
          </p:nvSpPr>
          <p:spPr>
            <a:xfrm>
              <a:off x="0" y="0"/>
              <a:ext cx="4816592" cy="1942574"/>
            </a:xfrm>
            <a:custGeom>
              <a:avLst/>
              <a:gdLst/>
              <a:ahLst/>
              <a:cxnLst/>
              <a:rect l="l" t="t" r="r" b="b"/>
              <a:pathLst>
                <a:path w="4816592" h="1942574">
                  <a:moveTo>
                    <a:pt x="0" y="0"/>
                  </a:moveTo>
                  <a:lnTo>
                    <a:pt x="4816592" y="0"/>
                  </a:lnTo>
                  <a:lnTo>
                    <a:pt x="4816592" y="1942574"/>
                  </a:lnTo>
                  <a:lnTo>
                    <a:pt x="0" y="19425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816593" cy="1980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Activating Strategy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JOURNEY OF MILK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1550" y="736105"/>
            <a:ext cx="10851539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Words on the Milk Journey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9900" y="2807637"/>
            <a:ext cx="15468200" cy="616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Barn: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place where cows live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Dairy Cow: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a female that has had a calf at least once time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Dairy Foods: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foods made from milk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Plant: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a place that takes milk, makes milk safe, and makes other foods from milk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Tank: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special container that holds cold milk for the farmer, also known as a bulk tank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Milk Truck Driver: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person who takes milk from the farm to the milk plant</a:t>
            </a:r>
          </a:p>
          <a:p>
            <a:pPr algn="l">
              <a:lnSpc>
                <a:spcPts val="3463"/>
              </a:lnSpc>
            </a:pPr>
            <a:endParaRPr lang="en-US" sz="3498">
              <a:solidFill>
                <a:srgbClr val="000000"/>
              </a:solidFill>
              <a:latin typeface="Gilroy"/>
              <a:ea typeface="Gilroy"/>
              <a:cs typeface="Gilroy"/>
              <a:sym typeface="Gilro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DAIRY DEFINITIONS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23976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23976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81277"/>
            <a:ext cx="1546820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the place where cows live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BARN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95119" y="8915425"/>
            <a:ext cx="613685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Outside of a BARN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8915425"/>
            <a:ext cx="613685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Inside of a BARN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23976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23976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81277"/>
            <a:ext cx="1546820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female that has had a calf at least one time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DAIRY COW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95119" y="8915425"/>
            <a:ext cx="613685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Dairy Cow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8915425"/>
            <a:ext cx="613685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Dairy Cows Getting Milked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481277"/>
            <a:ext cx="1546820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foods made from milk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DAIRY FOODS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743994"/>
            <a:ext cx="7425410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Milk, Cheese, Yogurt, Butter, Cottage Cheese, and Sour Cream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9010675"/>
            <a:ext cx="613685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Ice Cream and Frozen Yogurt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386027"/>
            <a:ext cx="15981474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place that takes milk, makes milk safe, and makes other foods from milk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 PLANT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963050"/>
            <a:ext cx="742541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Processing Plant Machines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9010675"/>
            <a:ext cx="613685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Bottling Milk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85856" cy="10287000"/>
            <a:chOff x="0" y="0"/>
            <a:chExt cx="484236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2365" cy="2709333"/>
            </a:xfrm>
            <a:custGeom>
              <a:avLst/>
              <a:gdLst/>
              <a:ahLst/>
              <a:cxnLst/>
              <a:rect l="l" t="t" r="r" b="b"/>
              <a:pathLst>
                <a:path w="4842365" h="2709333">
                  <a:moveTo>
                    <a:pt x="0" y="0"/>
                  </a:moveTo>
                  <a:lnTo>
                    <a:pt x="4842365" y="0"/>
                  </a:lnTo>
                  <a:lnTo>
                    <a:pt x="484236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CB82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42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856" y="566958"/>
            <a:ext cx="18483712" cy="987290"/>
            <a:chOff x="0" y="0"/>
            <a:chExt cx="3616659" cy="1931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6659" cy="193180"/>
            </a:xfrm>
            <a:custGeom>
              <a:avLst/>
              <a:gdLst/>
              <a:ahLst/>
              <a:cxnLst/>
              <a:rect l="l" t="t" r="r" b="b"/>
              <a:pathLst>
                <a:path w="3616659" h="193180">
                  <a:moveTo>
                    <a:pt x="0" y="0"/>
                  </a:moveTo>
                  <a:lnTo>
                    <a:pt x="3616659" y="0"/>
                  </a:lnTo>
                  <a:lnTo>
                    <a:pt x="3616659" y="193180"/>
                  </a:lnTo>
                  <a:lnTo>
                    <a:pt x="0" y="19318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616659" cy="174130"/>
            </a:xfrm>
            <a:prstGeom prst="rect">
              <a:avLst/>
            </a:prstGeom>
          </p:spPr>
          <p:txBody>
            <a:bodyPr lIns="26430" tIns="26430" rIns="26430" bIns="26430" rtlCol="0" anchor="ctr"/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7278" y="899542"/>
            <a:ext cx="441143" cy="322122"/>
            <a:chOff x="0" y="0"/>
            <a:chExt cx="6350000" cy="4636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636770"/>
            </a:xfrm>
            <a:custGeom>
              <a:avLst/>
              <a:gdLst/>
              <a:ahLst/>
              <a:cxnLst/>
              <a:rect l="l" t="t" r="r" b="b"/>
              <a:pathLst>
                <a:path w="6350000" h="4636770">
                  <a:moveTo>
                    <a:pt x="4015740" y="2317750"/>
                  </a:moveTo>
                  <a:lnTo>
                    <a:pt x="2677160" y="4636770"/>
                  </a:lnTo>
                  <a:lnTo>
                    <a:pt x="0" y="4636770"/>
                  </a:lnTo>
                  <a:lnTo>
                    <a:pt x="1529080" y="2317750"/>
                  </a:lnTo>
                  <a:lnTo>
                    <a:pt x="0" y="0"/>
                  </a:lnTo>
                  <a:lnTo>
                    <a:pt x="2686050" y="0"/>
                  </a:lnTo>
                  <a:lnTo>
                    <a:pt x="2686050" y="16510"/>
                  </a:lnTo>
                  <a:lnTo>
                    <a:pt x="4015740" y="2317750"/>
                  </a:lnTo>
                  <a:close/>
                  <a:moveTo>
                    <a:pt x="5162550" y="2317750"/>
                  </a:moveTo>
                  <a:lnTo>
                    <a:pt x="3823970" y="4636770"/>
                  </a:lnTo>
                  <a:lnTo>
                    <a:pt x="3229610" y="4636770"/>
                  </a:lnTo>
                  <a:lnTo>
                    <a:pt x="4568190" y="2317750"/>
                  </a:lnTo>
                  <a:lnTo>
                    <a:pt x="3229610" y="0"/>
                  </a:lnTo>
                  <a:lnTo>
                    <a:pt x="3823970" y="0"/>
                  </a:lnTo>
                  <a:lnTo>
                    <a:pt x="5162550" y="2317750"/>
                  </a:lnTo>
                  <a:close/>
                  <a:moveTo>
                    <a:pt x="6350000" y="2317750"/>
                  </a:moveTo>
                  <a:lnTo>
                    <a:pt x="5011420" y="4636770"/>
                  </a:lnTo>
                  <a:lnTo>
                    <a:pt x="4417060" y="4636770"/>
                  </a:lnTo>
                  <a:lnTo>
                    <a:pt x="5755640" y="2317750"/>
                  </a:lnTo>
                  <a:lnTo>
                    <a:pt x="4417060" y="0"/>
                  </a:lnTo>
                  <a:lnTo>
                    <a:pt x="5011420" y="0"/>
                  </a:lnTo>
                  <a:lnTo>
                    <a:pt x="6350000" y="2317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01430" y="571319"/>
            <a:ext cx="2430749" cy="982929"/>
          </a:xfrm>
          <a:custGeom>
            <a:avLst/>
            <a:gdLst/>
            <a:ahLst/>
            <a:cxnLst/>
            <a:rect l="l" t="t" r="r" b="b"/>
            <a:pathLst>
              <a:path w="2430749" h="982929">
                <a:moveTo>
                  <a:pt x="0" y="0"/>
                </a:moveTo>
                <a:lnTo>
                  <a:pt x="2430749" y="0"/>
                </a:lnTo>
                <a:lnTo>
                  <a:pt x="2430749" y="982929"/>
                </a:lnTo>
                <a:lnTo>
                  <a:pt x="0" y="98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71550" y="3335013"/>
            <a:ext cx="8183988" cy="6502434"/>
            <a:chOff x="0" y="0"/>
            <a:chExt cx="3901440" cy="3099816"/>
          </a:xfrm>
        </p:grpSpPr>
        <p:sp>
          <p:nvSpPr>
            <p:cNvPr id="12" name="Freeform 12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283161" y="3335013"/>
            <a:ext cx="8183988" cy="6502434"/>
            <a:chOff x="0" y="0"/>
            <a:chExt cx="3901440" cy="3099816"/>
          </a:xfrm>
        </p:grpSpPr>
        <p:sp>
          <p:nvSpPr>
            <p:cNvPr id="15" name="Freeform 15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1550" y="736105"/>
            <a:ext cx="7436845" cy="7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5675" b="1" spc="-113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Vocabulary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2386027"/>
            <a:ext cx="15981474" cy="90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3"/>
              </a:lnSpc>
            </a:pPr>
            <a:r>
              <a:rPr lang="en-US" sz="3498" b="1" u="sng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Definition:</a:t>
            </a:r>
            <a:r>
              <a:rPr lang="en-US" sz="3498" b="1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 </a:t>
            </a: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a special container that holds cold milk for the farmer, also called a bulk tank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1550" y="1737727"/>
            <a:ext cx="11198922" cy="56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8"/>
              </a:lnSpc>
            </a:pPr>
            <a:r>
              <a:rPr lang="en-US" sz="4148" b="1">
                <a:solidFill>
                  <a:srgbClr val="FFFFFF"/>
                </a:solidFill>
                <a:latin typeface="Gilroy Heavy"/>
                <a:ea typeface="Gilroy Heavy"/>
                <a:cs typeface="Gilroy Heavy"/>
                <a:sym typeface="Gilroy Heavy"/>
              </a:rPr>
              <a:t>MILK TANK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0839" y="8963050"/>
            <a:ext cx="742541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Tanks Outside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6730" y="9010675"/>
            <a:ext cx="6136850" cy="4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3"/>
              </a:lnSpc>
            </a:pPr>
            <a:r>
              <a:rPr lang="en-US" sz="3498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Milk Tanks In a Milk House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809</Words>
  <Application>Microsoft Office PowerPoint</Application>
  <PresentationFormat>Custom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Gilroy</vt:lpstr>
      <vt:lpstr>Calibri</vt:lpstr>
      <vt:lpstr>Gilroy Heavy</vt:lpstr>
      <vt:lpstr>Gilroy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Milk Quality &amp; Safety Slides K-2</dc:title>
  <cp:lastModifiedBy>Brittany Snyder</cp:lastModifiedBy>
  <cp:revision>1</cp:revision>
  <dcterms:created xsi:type="dcterms:W3CDTF">2006-08-16T00:00:00Z</dcterms:created>
  <dcterms:modified xsi:type="dcterms:W3CDTF">2025-02-12T20:36:56Z</dcterms:modified>
  <dc:identifier>DAGe6aJiamw</dc:identifier>
</cp:coreProperties>
</file>