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embeddedFontLst>
    <p:embeddedFont>
      <p:font typeface="Gilroy" panose="020B0604020202020204" charset="0"/>
      <p:regular r:id="rId28"/>
    </p:embeddedFont>
    <p:embeddedFont>
      <p:font typeface="Gilroy Bold" panose="020B0604020202020204" charset="0"/>
      <p:regular r:id="rId29"/>
    </p:embeddedFont>
    <p:embeddedFont>
      <p:font typeface="Gilroy Heavy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02D40-2195-4D75-9D0A-7ABF7CC0109E}" v="1" dt="2026-01-29T16:15:07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26" y="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tany Snyder" userId="b11b28ad-ee17-4e42-b6e8-38c942462181" providerId="ADAL" clId="{38C48714-CE4B-42FB-88B3-7F3E2F607859}"/>
    <pc:docChg chg="modSld">
      <pc:chgData name="Brittany Snyder" userId="b11b28ad-ee17-4e42-b6e8-38c942462181" providerId="ADAL" clId="{38C48714-CE4B-42FB-88B3-7F3E2F607859}" dt="2026-01-29T16:11:39.920" v="13" actId="732"/>
      <pc:docMkLst>
        <pc:docMk/>
      </pc:docMkLst>
      <pc:sldChg chg="modSp mod">
        <pc:chgData name="Brittany Snyder" userId="b11b28ad-ee17-4e42-b6e8-38c942462181" providerId="ADAL" clId="{38C48714-CE4B-42FB-88B3-7F3E2F607859}" dt="2026-01-29T16:10:08.863" v="2" actId="732"/>
        <pc:sldMkLst>
          <pc:docMk/>
          <pc:sldMk cId="0" sldId="256"/>
        </pc:sldMkLst>
        <pc:spChg chg="mod modCrop">
          <ac:chgData name="Brittany Snyder" userId="b11b28ad-ee17-4e42-b6e8-38c942462181" providerId="ADAL" clId="{38C48714-CE4B-42FB-88B3-7F3E2F607859}" dt="2026-01-29T16:10:08.863" v="2" actId="732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Brittany Snyder" userId="b11b28ad-ee17-4e42-b6e8-38c942462181" providerId="ADAL" clId="{38C48714-CE4B-42FB-88B3-7F3E2F607859}" dt="2026-01-29T16:11:39.920" v="13" actId="732"/>
        <pc:sldMkLst>
          <pc:docMk/>
          <pc:sldMk cId="0" sldId="258"/>
        </pc:sldMkLst>
        <pc:picChg chg="mod modCrop">
          <ac:chgData name="Brittany Snyder" userId="b11b28ad-ee17-4e42-b6e8-38c942462181" providerId="ADAL" clId="{38C48714-CE4B-42FB-88B3-7F3E2F607859}" dt="2026-01-29T16:11:39.920" v="13" actId="732"/>
          <ac:picMkLst>
            <pc:docMk/>
            <pc:sldMk cId="0" sldId="258"/>
            <ac:picMk id="12" creationId="{00000000-0000-0000-0000-000000000000}"/>
          </ac:picMkLst>
        </pc:picChg>
      </pc:sldChg>
      <pc:sldChg chg="modSp mod">
        <pc:chgData name="Brittany Snyder" userId="b11b28ad-ee17-4e42-b6e8-38c942462181" providerId="ADAL" clId="{38C48714-CE4B-42FB-88B3-7F3E2F607859}" dt="2026-01-29T16:10:33.987" v="4" actId="732"/>
        <pc:sldMkLst>
          <pc:docMk/>
          <pc:sldMk cId="0" sldId="266"/>
        </pc:sldMkLst>
        <pc:spChg chg="mod modCrop">
          <ac:chgData name="Brittany Snyder" userId="b11b28ad-ee17-4e42-b6e8-38c942462181" providerId="ADAL" clId="{38C48714-CE4B-42FB-88B3-7F3E2F607859}" dt="2026-01-29T16:10:33.987" v="4" actId="732"/>
          <ac:spMkLst>
            <pc:docMk/>
            <pc:sldMk cId="0" sldId="266"/>
            <ac:spMk id="5" creationId="{00000000-0000-0000-0000-000000000000}"/>
          </ac:spMkLst>
        </pc:spChg>
      </pc:sldChg>
      <pc:sldChg chg="modSp mod">
        <pc:chgData name="Brittany Snyder" userId="b11b28ad-ee17-4e42-b6e8-38c942462181" providerId="ADAL" clId="{38C48714-CE4B-42FB-88B3-7F3E2F607859}" dt="2026-01-29T16:10:51.660" v="6" actId="732"/>
        <pc:sldMkLst>
          <pc:docMk/>
          <pc:sldMk cId="0" sldId="272"/>
        </pc:sldMkLst>
        <pc:spChg chg="mod modCrop">
          <ac:chgData name="Brittany Snyder" userId="b11b28ad-ee17-4e42-b6e8-38c942462181" providerId="ADAL" clId="{38C48714-CE4B-42FB-88B3-7F3E2F607859}" dt="2026-01-29T16:10:51.660" v="6" actId="732"/>
          <ac:spMkLst>
            <pc:docMk/>
            <pc:sldMk cId="0" sldId="272"/>
            <ac:spMk id="5" creationId="{00000000-0000-0000-0000-000000000000}"/>
          </ac:spMkLst>
        </pc:spChg>
      </pc:sldChg>
      <pc:sldChg chg="modSp mod">
        <pc:chgData name="Brittany Snyder" userId="b11b28ad-ee17-4e42-b6e8-38c942462181" providerId="ADAL" clId="{38C48714-CE4B-42FB-88B3-7F3E2F607859}" dt="2026-01-29T16:11:04.547" v="7" actId="732"/>
        <pc:sldMkLst>
          <pc:docMk/>
          <pc:sldMk cId="0" sldId="277"/>
        </pc:sldMkLst>
        <pc:picChg chg="mod modCrop">
          <ac:chgData name="Brittany Snyder" userId="b11b28ad-ee17-4e42-b6e8-38c942462181" providerId="ADAL" clId="{38C48714-CE4B-42FB-88B3-7F3E2F607859}" dt="2026-01-29T16:11:04.547" v="7" actId="732"/>
          <ac:picMkLst>
            <pc:docMk/>
            <pc:sldMk cId="0" sldId="277"/>
            <ac:picMk id="11" creationId="{00000000-0000-0000-0000-000000000000}"/>
          </ac:picMkLst>
        </pc:picChg>
      </pc:sldChg>
      <pc:sldChg chg="modSp mod">
        <pc:chgData name="Brittany Snyder" userId="b11b28ad-ee17-4e42-b6e8-38c942462181" providerId="ADAL" clId="{38C48714-CE4B-42FB-88B3-7F3E2F607859}" dt="2026-01-29T16:11:17.335" v="9" actId="732"/>
        <pc:sldMkLst>
          <pc:docMk/>
          <pc:sldMk cId="0" sldId="280"/>
        </pc:sldMkLst>
        <pc:spChg chg="mod modCrop">
          <ac:chgData name="Brittany Snyder" userId="b11b28ad-ee17-4e42-b6e8-38c942462181" providerId="ADAL" clId="{38C48714-CE4B-42FB-88B3-7F3E2F607859}" dt="2026-01-29T16:11:17.335" v="9" actId="732"/>
          <ac:spMkLst>
            <pc:docMk/>
            <pc:sldMk cId="0" sldId="280"/>
            <ac:spMk id="5" creationId="{00000000-0000-0000-0000-000000000000}"/>
          </ac:spMkLst>
        </pc:spChg>
      </pc:sldChg>
      <pc:sldChg chg="modSp mod">
        <pc:chgData name="Brittany Snyder" userId="b11b28ad-ee17-4e42-b6e8-38c942462181" providerId="ADAL" clId="{38C48714-CE4B-42FB-88B3-7F3E2F607859}" dt="2026-01-29T16:11:26.506" v="11" actId="732"/>
        <pc:sldMkLst>
          <pc:docMk/>
          <pc:sldMk cId="0" sldId="281"/>
        </pc:sldMkLst>
        <pc:spChg chg="mod modCrop">
          <ac:chgData name="Brittany Snyder" userId="b11b28ad-ee17-4e42-b6e8-38c942462181" providerId="ADAL" clId="{38C48714-CE4B-42FB-88B3-7F3E2F607859}" dt="2026-01-29T16:11:26.506" v="11" actId="732"/>
          <ac:spMkLst>
            <pc:docMk/>
            <pc:sldMk cId="0" sldId="281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sv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sv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shorts/F6JYtSsMJrM" TargetMode="External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27594" cy="10287000"/>
            <a:chOff x="0" y="0"/>
            <a:chExt cx="485335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53358" cy="2709333"/>
            </a:xfrm>
            <a:custGeom>
              <a:avLst/>
              <a:gdLst/>
              <a:ahLst/>
              <a:cxnLst/>
              <a:rect l="l" t="t" r="r" b="b"/>
              <a:pathLst>
                <a:path w="4853358" h="2709333">
                  <a:moveTo>
                    <a:pt x="0" y="0"/>
                  </a:moveTo>
                  <a:lnTo>
                    <a:pt x="4853358" y="0"/>
                  </a:lnTo>
                  <a:lnTo>
                    <a:pt x="48533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533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6286501"/>
            <a:ext cx="18427594" cy="4000500"/>
          </a:xfrm>
          <a:custGeom>
            <a:avLst/>
            <a:gdLst/>
            <a:ahLst/>
            <a:cxnLst/>
            <a:rect l="l" t="t" r="r" b="b"/>
            <a:pathLst>
              <a:path w="22972560" h="5226257">
                <a:moveTo>
                  <a:pt x="0" y="0"/>
                </a:moveTo>
                <a:lnTo>
                  <a:pt x="22972561" y="0"/>
                </a:lnTo>
                <a:lnTo>
                  <a:pt x="22972561" y="5226257"/>
                </a:lnTo>
                <a:lnTo>
                  <a:pt x="0" y="522625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171779" y="7909223"/>
            <a:ext cx="5944443" cy="2377777"/>
          </a:xfrm>
          <a:custGeom>
            <a:avLst/>
            <a:gdLst/>
            <a:ahLst/>
            <a:cxnLst/>
            <a:rect l="l" t="t" r="r" b="b"/>
            <a:pathLst>
              <a:path w="5944443" h="2377777">
                <a:moveTo>
                  <a:pt x="0" y="0"/>
                </a:moveTo>
                <a:lnTo>
                  <a:pt x="5944442" y="0"/>
                </a:lnTo>
                <a:lnTo>
                  <a:pt x="5944442" y="2377777"/>
                </a:lnTo>
                <a:lnTo>
                  <a:pt x="0" y="2377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985678" y="4151236"/>
            <a:ext cx="14316645" cy="707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5"/>
              </a:lnSpc>
            </a:pPr>
            <a:r>
              <a:rPr lang="en-US" sz="5355" spc="-53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rPr>
              <a:t>Going Round and Round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91193" y="978181"/>
            <a:ext cx="12705614" cy="1270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3"/>
              </a:lnSpc>
            </a:pPr>
            <a:r>
              <a:rPr lang="en-US" sz="9493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LESSON 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6944" y="2307015"/>
            <a:ext cx="17194112" cy="1269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3"/>
              </a:lnSpc>
            </a:pPr>
            <a:r>
              <a:rPr lang="en-US" sz="9493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Dairy in Our Environment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55475" y="4935154"/>
            <a:ext cx="14316645" cy="483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5"/>
              </a:lnSpc>
            </a:pPr>
            <a:r>
              <a:rPr lang="en-US" sz="3655" b="1" spc="-36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Grades PreK-2nd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71550" y="3335013"/>
            <a:ext cx="8183988" cy="6502434"/>
            <a:chOff x="0" y="0"/>
            <a:chExt cx="3901440" cy="3099816"/>
          </a:xfrm>
        </p:grpSpPr>
        <p:sp>
          <p:nvSpPr>
            <p:cNvPr id="12" name="Freeform 12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283161" y="3335013"/>
            <a:ext cx="8183988" cy="6502434"/>
            <a:chOff x="0" y="0"/>
            <a:chExt cx="3901440" cy="3099816"/>
          </a:xfrm>
        </p:grpSpPr>
        <p:sp>
          <p:nvSpPr>
            <p:cNvPr id="15" name="Freeform 15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71550" y="736105"/>
            <a:ext cx="7436845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Vocabulary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614590"/>
            <a:ext cx="15981474" cy="45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Definition:</a:t>
            </a:r>
            <a:r>
              <a:rPr lang="en-US" sz="34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 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to use again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1550" y="1747252"/>
            <a:ext cx="11198922" cy="55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RECYCLE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50839" y="8972557"/>
            <a:ext cx="7425410" cy="45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Capturing rain water to fertilize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62450" y="8753482"/>
            <a:ext cx="7425410" cy="89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Water used to cool down milk is then drinking water for the cows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6379337"/>
            <a:ext cx="18385856" cy="3907663"/>
          </a:xfrm>
          <a:custGeom>
            <a:avLst/>
            <a:gdLst/>
            <a:ahLst/>
            <a:cxnLst/>
            <a:rect l="l" t="t" r="r" b="b"/>
            <a:pathLst>
              <a:path w="22972560" h="5226257">
                <a:moveTo>
                  <a:pt x="0" y="0"/>
                </a:moveTo>
                <a:lnTo>
                  <a:pt x="22972560" y="0"/>
                </a:lnTo>
                <a:lnTo>
                  <a:pt x="22972560" y="5226258"/>
                </a:lnTo>
                <a:lnTo>
                  <a:pt x="0" y="522625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71550" y="736105"/>
            <a:ext cx="14642064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Recycling and Conserving Water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3822" y="2672982"/>
            <a:ext cx="17600355" cy="360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7"/>
              </a:lnSpc>
            </a:pPr>
            <a:r>
              <a:rPr lang="en-US" sz="13997" b="1" spc="-139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How do dairy farmers recycle water?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1550" y="1747252"/>
            <a:ext cx="11198922" cy="55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INTRODUCTION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78449" y="7490377"/>
            <a:ext cx="5228266" cy="2623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8"/>
              </a:lnSpc>
            </a:pPr>
            <a:r>
              <a:rPr lang="en-US" sz="35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Let’s explore how farmers conserve and recycle one of the most precious resources on a farm: water.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27998" y="2683549"/>
            <a:ext cx="5870650" cy="6819993"/>
            <a:chOff x="0" y="0"/>
            <a:chExt cx="546608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287208" y="2683549"/>
            <a:ext cx="5870650" cy="6819993"/>
            <a:chOff x="0" y="0"/>
            <a:chExt cx="546608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257603" y="2683549"/>
            <a:ext cx="5870650" cy="6819993"/>
            <a:chOff x="0" y="0"/>
            <a:chExt cx="546608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71550" y="736105"/>
            <a:ext cx="14642064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Farmers Recycle and Conserve Water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1550" y="1842502"/>
            <a:ext cx="11198922" cy="55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CLEAN BARNS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00661" y="8145848"/>
            <a:ext cx="5125325" cy="133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Water runs through the milk lines to clean and sanitize.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630266" y="8145848"/>
            <a:ext cx="5125325" cy="133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That water is used again to flush and clean the barn floors.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659870" y="8583998"/>
            <a:ext cx="5125325" cy="45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All clean!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27998" y="2683549"/>
            <a:ext cx="5870650" cy="6819993"/>
            <a:chOff x="0" y="0"/>
            <a:chExt cx="546608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287208" y="2683549"/>
            <a:ext cx="5870650" cy="6819993"/>
            <a:chOff x="0" y="0"/>
            <a:chExt cx="546608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257603" y="2683549"/>
            <a:ext cx="5870650" cy="6819993"/>
            <a:chOff x="0" y="0"/>
            <a:chExt cx="546608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71550" y="736105"/>
            <a:ext cx="14642064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Farmers Recycle and Conserve Water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1550" y="1842502"/>
            <a:ext cx="11198922" cy="55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COOL DOWN MILK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50328" y="8145848"/>
            <a:ext cx="5522632" cy="133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Milk comes out of the udder at 101.5°F and travels through the pipes.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630266" y="8145848"/>
            <a:ext cx="5125325" cy="133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The plate cooler cools the milk down to about 60°F with cold water.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659870" y="8145848"/>
            <a:ext cx="5125325" cy="133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Now it will take less energy to cool the milk to 34°F for storage.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27998" y="2683549"/>
            <a:ext cx="5870650" cy="6819993"/>
            <a:chOff x="0" y="0"/>
            <a:chExt cx="546608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287208" y="2683549"/>
            <a:ext cx="5870650" cy="6819993"/>
            <a:chOff x="0" y="0"/>
            <a:chExt cx="546608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257603" y="2683549"/>
            <a:ext cx="5870650" cy="6819993"/>
            <a:chOff x="0" y="0"/>
            <a:chExt cx="546608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71550" y="736105"/>
            <a:ext cx="14642064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Farmers Recycle and Conserve Water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1550" y="1842502"/>
            <a:ext cx="11198922" cy="55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WATER THE CROPS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17850" y="8145848"/>
            <a:ext cx="5206353" cy="133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Recycled water is stored in the water towers and used to wash the barns.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630266" y="8145848"/>
            <a:ext cx="5125325" cy="133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The waste water is stored in a lagoon until it can be spread on a field.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659870" y="8145848"/>
            <a:ext cx="5125325" cy="133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The crops grow thanks to the nutrient-rich, recycled water!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27998" y="2683549"/>
            <a:ext cx="5870650" cy="6819993"/>
            <a:chOff x="0" y="0"/>
            <a:chExt cx="546608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287208" y="2683549"/>
            <a:ext cx="5870650" cy="6819993"/>
            <a:chOff x="0" y="0"/>
            <a:chExt cx="546608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257603" y="2683549"/>
            <a:ext cx="5870650" cy="6819993"/>
            <a:chOff x="0" y="0"/>
            <a:chExt cx="546608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71550" y="736105"/>
            <a:ext cx="14642064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Farmers Recycle and Conserve Water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1550" y="1842502"/>
            <a:ext cx="11198922" cy="55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GIVE WATER TO COWS TO DRINK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17850" y="8145848"/>
            <a:ext cx="5206353" cy="133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Water first cools down the milk in the plate cooler.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630266" y="8145848"/>
            <a:ext cx="5125325" cy="133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Then the clean water is used to fill the water tubs for the cows.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659870" y="8364923"/>
            <a:ext cx="5125325" cy="89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Cows drink 40 gallons of water every day!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779056" y="2485087"/>
            <a:ext cx="4376842" cy="6986767"/>
            <a:chOff x="0" y="0"/>
            <a:chExt cx="1194234" cy="19063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4234" cy="1906359"/>
            </a:xfrm>
            <a:custGeom>
              <a:avLst/>
              <a:gdLst/>
              <a:ahLst/>
              <a:cxnLst/>
              <a:rect l="l" t="t" r="r" b="b"/>
              <a:pathLst>
                <a:path w="1194234" h="1906359">
                  <a:moveTo>
                    <a:pt x="24764" y="0"/>
                  </a:moveTo>
                  <a:lnTo>
                    <a:pt x="1169470" y="0"/>
                  </a:lnTo>
                  <a:cubicBezTo>
                    <a:pt x="1176038" y="0"/>
                    <a:pt x="1182337" y="2609"/>
                    <a:pt x="1186981" y="7253"/>
                  </a:cubicBezTo>
                  <a:cubicBezTo>
                    <a:pt x="1191625" y="11897"/>
                    <a:pt x="1194234" y="18196"/>
                    <a:pt x="1194234" y="24764"/>
                  </a:cubicBezTo>
                  <a:lnTo>
                    <a:pt x="1194234" y="1881595"/>
                  </a:lnTo>
                  <a:cubicBezTo>
                    <a:pt x="1194234" y="1888163"/>
                    <a:pt x="1191625" y="1894462"/>
                    <a:pt x="1186981" y="1899106"/>
                  </a:cubicBezTo>
                  <a:cubicBezTo>
                    <a:pt x="1182337" y="1903750"/>
                    <a:pt x="1176038" y="1906359"/>
                    <a:pt x="1169470" y="1906359"/>
                  </a:cubicBezTo>
                  <a:lnTo>
                    <a:pt x="24764" y="1906359"/>
                  </a:lnTo>
                  <a:cubicBezTo>
                    <a:pt x="18196" y="1906359"/>
                    <a:pt x="11897" y="1903750"/>
                    <a:pt x="7253" y="1899106"/>
                  </a:cubicBezTo>
                  <a:cubicBezTo>
                    <a:pt x="2609" y="1894462"/>
                    <a:pt x="0" y="1888163"/>
                    <a:pt x="0" y="1881595"/>
                  </a:cubicBezTo>
                  <a:lnTo>
                    <a:pt x="0" y="24764"/>
                  </a:lnTo>
                  <a:cubicBezTo>
                    <a:pt x="0" y="18196"/>
                    <a:pt x="2609" y="11897"/>
                    <a:pt x="7253" y="7253"/>
                  </a:cubicBezTo>
                  <a:cubicBezTo>
                    <a:pt x="11897" y="2609"/>
                    <a:pt x="18196" y="0"/>
                    <a:pt x="247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94234" cy="1944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71550" y="736105"/>
            <a:ext cx="14985681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Farmers Recycle and Conserve Water</a:t>
            </a:r>
          </a:p>
        </p:txBody>
      </p:sp>
      <p:sp>
        <p:nvSpPr>
          <p:cNvPr id="14" name="Freeform 14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91857" y="2485087"/>
            <a:ext cx="4376842" cy="6986767"/>
            <a:chOff x="0" y="0"/>
            <a:chExt cx="1194234" cy="190635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94234" cy="1906359"/>
            </a:xfrm>
            <a:custGeom>
              <a:avLst/>
              <a:gdLst/>
              <a:ahLst/>
              <a:cxnLst/>
              <a:rect l="l" t="t" r="r" b="b"/>
              <a:pathLst>
                <a:path w="1194234" h="1906359">
                  <a:moveTo>
                    <a:pt x="24764" y="0"/>
                  </a:moveTo>
                  <a:lnTo>
                    <a:pt x="1169470" y="0"/>
                  </a:lnTo>
                  <a:cubicBezTo>
                    <a:pt x="1176038" y="0"/>
                    <a:pt x="1182337" y="2609"/>
                    <a:pt x="1186981" y="7253"/>
                  </a:cubicBezTo>
                  <a:cubicBezTo>
                    <a:pt x="1191625" y="11897"/>
                    <a:pt x="1194234" y="18196"/>
                    <a:pt x="1194234" y="24764"/>
                  </a:cubicBezTo>
                  <a:lnTo>
                    <a:pt x="1194234" y="1881595"/>
                  </a:lnTo>
                  <a:cubicBezTo>
                    <a:pt x="1194234" y="1888163"/>
                    <a:pt x="1191625" y="1894462"/>
                    <a:pt x="1186981" y="1899106"/>
                  </a:cubicBezTo>
                  <a:cubicBezTo>
                    <a:pt x="1182337" y="1903750"/>
                    <a:pt x="1176038" y="1906359"/>
                    <a:pt x="1169470" y="1906359"/>
                  </a:cubicBezTo>
                  <a:lnTo>
                    <a:pt x="24764" y="1906359"/>
                  </a:lnTo>
                  <a:cubicBezTo>
                    <a:pt x="18196" y="1906359"/>
                    <a:pt x="11897" y="1903750"/>
                    <a:pt x="7253" y="1899106"/>
                  </a:cubicBezTo>
                  <a:cubicBezTo>
                    <a:pt x="2609" y="1894462"/>
                    <a:pt x="0" y="1888163"/>
                    <a:pt x="0" y="1881595"/>
                  </a:cubicBezTo>
                  <a:lnTo>
                    <a:pt x="0" y="24764"/>
                  </a:lnTo>
                  <a:cubicBezTo>
                    <a:pt x="0" y="18196"/>
                    <a:pt x="2609" y="11897"/>
                    <a:pt x="7253" y="7253"/>
                  </a:cubicBezTo>
                  <a:cubicBezTo>
                    <a:pt x="11897" y="2609"/>
                    <a:pt x="18196" y="0"/>
                    <a:pt x="247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194234" cy="1944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77735" y="2712096"/>
            <a:ext cx="4005086" cy="4202512"/>
            <a:chOff x="0" y="0"/>
            <a:chExt cx="15751274" cy="1652771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751274" cy="16527714"/>
            </a:xfrm>
            <a:custGeom>
              <a:avLst/>
              <a:gdLst/>
              <a:ahLst/>
              <a:cxnLst/>
              <a:rect l="l" t="t" r="r" b="b"/>
              <a:pathLst>
                <a:path w="15751274" h="16527714">
                  <a:moveTo>
                    <a:pt x="15751274" y="396348"/>
                  </a:moveTo>
                  <a:lnTo>
                    <a:pt x="15751274" y="16131366"/>
                  </a:lnTo>
                  <a:cubicBezTo>
                    <a:pt x="15751274" y="16350348"/>
                    <a:pt x="15633205" y="16527714"/>
                    <a:pt x="15487433" y="16527714"/>
                  </a:cubicBezTo>
                  <a:lnTo>
                    <a:pt x="263840" y="16527714"/>
                  </a:lnTo>
                  <a:cubicBezTo>
                    <a:pt x="118069" y="16527714"/>
                    <a:pt x="0" y="16350348"/>
                    <a:pt x="0" y="16131366"/>
                  </a:cubicBezTo>
                  <a:lnTo>
                    <a:pt x="0" y="396348"/>
                  </a:lnTo>
                  <a:cubicBezTo>
                    <a:pt x="0" y="177366"/>
                    <a:pt x="118069" y="0"/>
                    <a:pt x="263840" y="0"/>
                  </a:cubicBezTo>
                  <a:lnTo>
                    <a:pt x="15487433" y="0"/>
                  </a:lnTo>
                  <a:cubicBezTo>
                    <a:pt x="15633205" y="0"/>
                    <a:pt x="15751274" y="177366"/>
                    <a:pt x="15751274" y="396348"/>
                  </a:cubicBez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21099" y="2485087"/>
            <a:ext cx="4376842" cy="6986767"/>
            <a:chOff x="0" y="0"/>
            <a:chExt cx="1194234" cy="19063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94234" cy="1906359"/>
            </a:xfrm>
            <a:custGeom>
              <a:avLst/>
              <a:gdLst/>
              <a:ahLst/>
              <a:cxnLst/>
              <a:rect l="l" t="t" r="r" b="b"/>
              <a:pathLst>
                <a:path w="1194234" h="1906359">
                  <a:moveTo>
                    <a:pt x="24764" y="0"/>
                  </a:moveTo>
                  <a:lnTo>
                    <a:pt x="1169470" y="0"/>
                  </a:lnTo>
                  <a:cubicBezTo>
                    <a:pt x="1176038" y="0"/>
                    <a:pt x="1182337" y="2609"/>
                    <a:pt x="1186981" y="7253"/>
                  </a:cubicBezTo>
                  <a:cubicBezTo>
                    <a:pt x="1191625" y="11897"/>
                    <a:pt x="1194234" y="18196"/>
                    <a:pt x="1194234" y="24764"/>
                  </a:cubicBezTo>
                  <a:lnTo>
                    <a:pt x="1194234" y="1881595"/>
                  </a:lnTo>
                  <a:cubicBezTo>
                    <a:pt x="1194234" y="1888163"/>
                    <a:pt x="1191625" y="1894462"/>
                    <a:pt x="1186981" y="1899106"/>
                  </a:cubicBezTo>
                  <a:cubicBezTo>
                    <a:pt x="1182337" y="1903750"/>
                    <a:pt x="1176038" y="1906359"/>
                    <a:pt x="1169470" y="1906359"/>
                  </a:cubicBezTo>
                  <a:lnTo>
                    <a:pt x="24764" y="1906359"/>
                  </a:lnTo>
                  <a:cubicBezTo>
                    <a:pt x="18196" y="1906359"/>
                    <a:pt x="11897" y="1903750"/>
                    <a:pt x="7253" y="1899106"/>
                  </a:cubicBezTo>
                  <a:cubicBezTo>
                    <a:pt x="2609" y="1894462"/>
                    <a:pt x="0" y="1888163"/>
                    <a:pt x="0" y="1881595"/>
                  </a:cubicBezTo>
                  <a:lnTo>
                    <a:pt x="0" y="24764"/>
                  </a:lnTo>
                  <a:cubicBezTo>
                    <a:pt x="0" y="18196"/>
                    <a:pt x="2609" y="11897"/>
                    <a:pt x="7253" y="7253"/>
                  </a:cubicBezTo>
                  <a:cubicBezTo>
                    <a:pt x="11897" y="2609"/>
                    <a:pt x="18196" y="0"/>
                    <a:pt x="247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194234" cy="1944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906977" y="2712096"/>
            <a:ext cx="4005086" cy="4202512"/>
            <a:chOff x="0" y="0"/>
            <a:chExt cx="15751274" cy="1652771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751274" cy="16527714"/>
            </a:xfrm>
            <a:custGeom>
              <a:avLst/>
              <a:gdLst/>
              <a:ahLst/>
              <a:cxnLst/>
              <a:rect l="l" t="t" r="r" b="b"/>
              <a:pathLst>
                <a:path w="15751274" h="16527714">
                  <a:moveTo>
                    <a:pt x="15751274" y="396348"/>
                  </a:moveTo>
                  <a:lnTo>
                    <a:pt x="15751274" y="16131366"/>
                  </a:lnTo>
                  <a:cubicBezTo>
                    <a:pt x="15751274" y="16350348"/>
                    <a:pt x="15633205" y="16527714"/>
                    <a:pt x="15487433" y="16527714"/>
                  </a:cubicBezTo>
                  <a:lnTo>
                    <a:pt x="263840" y="16527714"/>
                  </a:lnTo>
                  <a:cubicBezTo>
                    <a:pt x="118069" y="16527714"/>
                    <a:pt x="0" y="16350348"/>
                    <a:pt x="0" y="16131366"/>
                  </a:cubicBezTo>
                  <a:lnTo>
                    <a:pt x="0" y="396348"/>
                  </a:lnTo>
                  <a:cubicBezTo>
                    <a:pt x="0" y="177366"/>
                    <a:pt x="118069" y="0"/>
                    <a:pt x="263840" y="0"/>
                  </a:cubicBezTo>
                  <a:lnTo>
                    <a:pt x="15487433" y="0"/>
                  </a:lnTo>
                  <a:cubicBezTo>
                    <a:pt x="15633205" y="0"/>
                    <a:pt x="15751274" y="177366"/>
                    <a:pt x="15751274" y="396348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250341" y="2485087"/>
            <a:ext cx="4376842" cy="6986767"/>
            <a:chOff x="0" y="0"/>
            <a:chExt cx="1194234" cy="190635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94234" cy="1906359"/>
            </a:xfrm>
            <a:custGeom>
              <a:avLst/>
              <a:gdLst/>
              <a:ahLst/>
              <a:cxnLst/>
              <a:rect l="l" t="t" r="r" b="b"/>
              <a:pathLst>
                <a:path w="1194234" h="1906359">
                  <a:moveTo>
                    <a:pt x="24764" y="0"/>
                  </a:moveTo>
                  <a:lnTo>
                    <a:pt x="1169470" y="0"/>
                  </a:lnTo>
                  <a:cubicBezTo>
                    <a:pt x="1176038" y="0"/>
                    <a:pt x="1182337" y="2609"/>
                    <a:pt x="1186981" y="7253"/>
                  </a:cubicBezTo>
                  <a:cubicBezTo>
                    <a:pt x="1191625" y="11897"/>
                    <a:pt x="1194234" y="18196"/>
                    <a:pt x="1194234" y="24764"/>
                  </a:cubicBezTo>
                  <a:lnTo>
                    <a:pt x="1194234" y="1881595"/>
                  </a:lnTo>
                  <a:cubicBezTo>
                    <a:pt x="1194234" y="1888163"/>
                    <a:pt x="1191625" y="1894462"/>
                    <a:pt x="1186981" y="1899106"/>
                  </a:cubicBezTo>
                  <a:cubicBezTo>
                    <a:pt x="1182337" y="1903750"/>
                    <a:pt x="1176038" y="1906359"/>
                    <a:pt x="1169470" y="1906359"/>
                  </a:cubicBezTo>
                  <a:lnTo>
                    <a:pt x="24764" y="1906359"/>
                  </a:lnTo>
                  <a:cubicBezTo>
                    <a:pt x="18196" y="1906359"/>
                    <a:pt x="11897" y="1903750"/>
                    <a:pt x="7253" y="1899106"/>
                  </a:cubicBezTo>
                  <a:cubicBezTo>
                    <a:pt x="2609" y="1894462"/>
                    <a:pt x="0" y="1888163"/>
                    <a:pt x="0" y="1881595"/>
                  </a:cubicBezTo>
                  <a:lnTo>
                    <a:pt x="0" y="24764"/>
                  </a:lnTo>
                  <a:cubicBezTo>
                    <a:pt x="0" y="18196"/>
                    <a:pt x="2609" y="11897"/>
                    <a:pt x="7253" y="7253"/>
                  </a:cubicBezTo>
                  <a:cubicBezTo>
                    <a:pt x="11897" y="2609"/>
                    <a:pt x="18196" y="0"/>
                    <a:pt x="247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194234" cy="1944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439922" y="2712096"/>
            <a:ext cx="4005086" cy="4202512"/>
            <a:chOff x="0" y="0"/>
            <a:chExt cx="15751274" cy="1652771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5751274" cy="16527714"/>
            </a:xfrm>
            <a:custGeom>
              <a:avLst/>
              <a:gdLst/>
              <a:ahLst/>
              <a:cxnLst/>
              <a:rect l="l" t="t" r="r" b="b"/>
              <a:pathLst>
                <a:path w="15751274" h="16527714">
                  <a:moveTo>
                    <a:pt x="15751274" y="396348"/>
                  </a:moveTo>
                  <a:lnTo>
                    <a:pt x="15751274" y="16131366"/>
                  </a:lnTo>
                  <a:cubicBezTo>
                    <a:pt x="15751274" y="16350348"/>
                    <a:pt x="15633205" y="16527714"/>
                    <a:pt x="15487433" y="16527714"/>
                  </a:cubicBezTo>
                  <a:lnTo>
                    <a:pt x="263840" y="16527714"/>
                  </a:lnTo>
                  <a:cubicBezTo>
                    <a:pt x="118069" y="16527714"/>
                    <a:pt x="0" y="16350348"/>
                    <a:pt x="0" y="16131366"/>
                  </a:cubicBezTo>
                  <a:lnTo>
                    <a:pt x="0" y="396348"/>
                  </a:lnTo>
                  <a:cubicBezTo>
                    <a:pt x="0" y="177366"/>
                    <a:pt x="118069" y="0"/>
                    <a:pt x="263840" y="0"/>
                  </a:cubicBezTo>
                  <a:lnTo>
                    <a:pt x="15487433" y="0"/>
                  </a:lnTo>
                  <a:cubicBezTo>
                    <a:pt x="15633205" y="0"/>
                    <a:pt x="15751274" y="177366"/>
                    <a:pt x="15751274" y="396348"/>
                  </a:cubicBez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964934" y="2712096"/>
            <a:ext cx="4005086" cy="4202512"/>
            <a:chOff x="0" y="0"/>
            <a:chExt cx="15751274" cy="1652771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5751274" cy="16527714"/>
            </a:xfrm>
            <a:custGeom>
              <a:avLst/>
              <a:gdLst/>
              <a:ahLst/>
              <a:cxnLst/>
              <a:rect l="l" t="t" r="r" b="b"/>
              <a:pathLst>
                <a:path w="15751274" h="16527714">
                  <a:moveTo>
                    <a:pt x="15751274" y="396348"/>
                  </a:moveTo>
                  <a:lnTo>
                    <a:pt x="15751274" y="16131366"/>
                  </a:lnTo>
                  <a:cubicBezTo>
                    <a:pt x="15751274" y="16350348"/>
                    <a:pt x="15633205" y="16527714"/>
                    <a:pt x="15487433" y="16527714"/>
                  </a:cubicBezTo>
                  <a:lnTo>
                    <a:pt x="263840" y="16527714"/>
                  </a:lnTo>
                  <a:cubicBezTo>
                    <a:pt x="118069" y="16527714"/>
                    <a:pt x="0" y="16350348"/>
                    <a:pt x="0" y="16131366"/>
                  </a:cubicBezTo>
                  <a:lnTo>
                    <a:pt x="0" y="396348"/>
                  </a:lnTo>
                  <a:cubicBezTo>
                    <a:pt x="0" y="177366"/>
                    <a:pt x="118069" y="0"/>
                    <a:pt x="263840" y="0"/>
                  </a:cubicBezTo>
                  <a:lnTo>
                    <a:pt x="15487433" y="0"/>
                  </a:lnTo>
                  <a:cubicBezTo>
                    <a:pt x="15633205" y="0"/>
                    <a:pt x="15751274" y="177366"/>
                    <a:pt x="15751274" y="396348"/>
                  </a:cubicBez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971550" y="1747252"/>
            <a:ext cx="6130571" cy="55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REVIEW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08635" y="7155971"/>
            <a:ext cx="4143286" cy="2165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9"/>
              </a:lnSpc>
              <a:spcBef>
                <a:spcPct val="0"/>
              </a:spcBef>
            </a:pPr>
            <a:r>
              <a:rPr lang="en-US" sz="3423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Recycle rainwater to water crops, wash cows, and keep cows cool (sprinklers).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37877" y="7155971"/>
            <a:ext cx="4143286" cy="2165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9"/>
              </a:lnSpc>
              <a:spcBef>
                <a:spcPct val="0"/>
              </a:spcBef>
            </a:pPr>
            <a:r>
              <a:rPr lang="en-US" sz="3423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Recycle the cold water that cools down the milk into drinking water for cows.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370822" y="7155971"/>
            <a:ext cx="4143286" cy="2165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9"/>
              </a:lnSpc>
              <a:spcBef>
                <a:spcPct val="0"/>
              </a:spcBef>
            </a:pPr>
            <a:r>
              <a:rPr lang="en-US" sz="3423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Recycle the water used when milking the cows to clean the barn and alleys with a flush system.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895834" y="7155971"/>
            <a:ext cx="4143286" cy="2165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9"/>
              </a:lnSpc>
              <a:spcBef>
                <a:spcPct val="0"/>
              </a:spcBef>
            </a:pPr>
            <a:r>
              <a:rPr lang="en-US" sz="3423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Recycle the water used to clean the alleys to water the crops with nutrient-rich water.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6379337"/>
            <a:ext cx="18385856" cy="3907663"/>
          </a:xfrm>
          <a:custGeom>
            <a:avLst/>
            <a:gdLst/>
            <a:ahLst/>
            <a:cxnLst/>
            <a:rect l="l" t="t" r="r" b="b"/>
            <a:pathLst>
              <a:path w="22972560" h="5226257">
                <a:moveTo>
                  <a:pt x="0" y="0"/>
                </a:moveTo>
                <a:lnTo>
                  <a:pt x="22972560" y="0"/>
                </a:lnTo>
                <a:lnTo>
                  <a:pt x="22972560" y="5226258"/>
                </a:lnTo>
                <a:lnTo>
                  <a:pt x="0" y="522625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71550" y="736105"/>
            <a:ext cx="14642064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Recycling and Conserving Water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3822" y="2672982"/>
            <a:ext cx="17600355" cy="360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7"/>
              </a:lnSpc>
            </a:pPr>
            <a:r>
              <a:rPr lang="en-US" sz="13997" b="1" spc="-139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How can you recycle and conserve water?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1550" y="1747252"/>
            <a:ext cx="11198922" cy="55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CONSUMERS RECYCLE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78449" y="8014252"/>
            <a:ext cx="5228266" cy="1575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8"/>
              </a:lnSpc>
            </a:pPr>
            <a:r>
              <a:rPr lang="en-US" sz="35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Let’s explore how you can help recycle water in your home.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27998" y="2683549"/>
            <a:ext cx="5870650" cy="6819993"/>
            <a:chOff x="0" y="0"/>
            <a:chExt cx="546608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287208" y="2683549"/>
            <a:ext cx="5870650" cy="6819993"/>
            <a:chOff x="0" y="0"/>
            <a:chExt cx="546608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257603" y="2683549"/>
            <a:ext cx="5870650" cy="6819993"/>
            <a:chOff x="0" y="0"/>
            <a:chExt cx="546608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71550" y="736105"/>
            <a:ext cx="14642064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Consumers Recycle and Conserve Water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1550" y="1842502"/>
            <a:ext cx="11198922" cy="55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RECYCLE RAINWATER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17850" y="8145848"/>
            <a:ext cx="5206353" cy="133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Recycle rainwater by using a drain system connected to the roof.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630266" y="8364923"/>
            <a:ext cx="5125325" cy="89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Collect the water in a barrel.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659870" y="8145848"/>
            <a:ext cx="5125325" cy="133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Use the recycled water to water your flowers and garden.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27998" y="2683549"/>
            <a:ext cx="5870650" cy="6819993"/>
            <a:chOff x="0" y="0"/>
            <a:chExt cx="546608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287208" y="2683549"/>
            <a:ext cx="5870650" cy="6819993"/>
            <a:chOff x="0" y="0"/>
            <a:chExt cx="546608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257603" y="2683549"/>
            <a:ext cx="5870650" cy="6819993"/>
            <a:chOff x="0" y="0"/>
            <a:chExt cx="546608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71550" y="736105"/>
            <a:ext cx="14642064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Consumers Recycle and Conserve Water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1550" y="1842502"/>
            <a:ext cx="11198922" cy="55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CONSERVE WATER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17850" y="8364923"/>
            <a:ext cx="5206353" cy="89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Turn off the faucet while scrubbing your hands.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630266" y="8364923"/>
            <a:ext cx="5125325" cy="89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Turn off the water while brushing your teeth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659870" y="8364923"/>
            <a:ext cx="5125325" cy="89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Try taking shorter showers.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59809" cy="10287000"/>
            <a:chOff x="0" y="0"/>
            <a:chExt cx="48618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42" cy="2709333"/>
            </a:xfrm>
            <a:custGeom>
              <a:avLst/>
              <a:gdLst/>
              <a:ahLst/>
              <a:cxnLst/>
              <a:rect l="l" t="t" r="r" b="b"/>
              <a:pathLst>
                <a:path w="4861842" h="2709333">
                  <a:moveTo>
                    <a:pt x="0" y="0"/>
                  </a:moveTo>
                  <a:lnTo>
                    <a:pt x="4861842" y="0"/>
                  </a:lnTo>
                  <a:lnTo>
                    <a:pt x="48618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18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971550" y="736105"/>
            <a:ext cx="7436845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Introduction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9146" y="2567002"/>
            <a:ext cx="16489707" cy="3587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8"/>
              </a:lnSpc>
            </a:pPr>
            <a:r>
              <a:rPr lang="en-US" sz="69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We will learn the importance of farmers and consumers recycling and conserving water on farms and in homes to help protect our environment.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1550" y="1747252"/>
            <a:ext cx="12306754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HOW DO FARMERS RECYCLE AND CONSERVE?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4022" y="7255230"/>
            <a:ext cx="2798538" cy="2024653"/>
            <a:chOff x="0" y="0"/>
            <a:chExt cx="14924126" cy="107971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924126" cy="10797131"/>
            </a:xfrm>
            <a:custGeom>
              <a:avLst/>
              <a:gdLst/>
              <a:ahLst/>
              <a:cxnLst/>
              <a:rect l="l" t="t" r="r" b="b"/>
              <a:pathLst>
                <a:path w="14924126" h="10797131">
                  <a:moveTo>
                    <a:pt x="14924126" y="258924"/>
                  </a:moveTo>
                  <a:lnTo>
                    <a:pt x="14924126" y="10538207"/>
                  </a:lnTo>
                  <a:cubicBezTo>
                    <a:pt x="14924126" y="10681262"/>
                    <a:pt x="14812259" y="10797131"/>
                    <a:pt x="14674142" y="10797131"/>
                  </a:cubicBezTo>
                  <a:lnTo>
                    <a:pt x="249985" y="10797131"/>
                  </a:lnTo>
                  <a:cubicBezTo>
                    <a:pt x="111868" y="10797131"/>
                    <a:pt x="0" y="10681262"/>
                    <a:pt x="0" y="10538207"/>
                  </a:cubicBezTo>
                  <a:lnTo>
                    <a:pt x="0" y="258924"/>
                  </a:lnTo>
                  <a:cubicBezTo>
                    <a:pt x="0" y="115868"/>
                    <a:pt x="111868" y="0"/>
                    <a:pt x="249985" y="0"/>
                  </a:cubicBezTo>
                  <a:lnTo>
                    <a:pt x="14674142" y="0"/>
                  </a:lnTo>
                  <a:cubicBezTo>
                    <a:pt x="14812259" y="0"/>
                    <a:pt x="14924126" y="115868"/>
                    <a:pt x="14924126" y="258924"/>
                  </a:cubicBez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168698" y="7258969"/>
            <a:ext cx="2798538" cy="2020914"/>
            <a:chOff x="0" y="0"/>
            <a:chExt cx="14924126" cy="107771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924126" cy="10777189"/>
            </a:xfrm>
            <a:custGeom>
              <a:avLst/>
              <a:gdLst/>
              <a:ahLst/>
              <a:cxnLst/>
              <a:rect l="l" t="t" r="r" b="b"/>
              <a:pathLst>
                <a:path w="14924126" h="10777189">
                  <a:moveTo>
                    <a:pt x="14924126" y="258446"/>
                  </a:moveTo>
                  <a:lnTo>
                    <a:pt x="14924126" y="10518743"/>
                  </a:lnTo>
                  <a:cubicBezTo>
                    <a:pt x="14924126" y="10661535"/>
                    <a:pt x="14812259" y="10777189"/>
                    <a:pt x="14674142" y="10777189"/>
                  </a:cubicBezTo>
                  <a:lnTo>
                    <a:pt x="249985" y="10777189"/>
                  </a:lnTo>
                  <a:cubicBezTo>
                    <a:pt x="111868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868" y="0"/>
                    <a:pt x="249985" y="0"/>
                  </a:cubicBezTo>
                  <a:lnTo>
                    <a:pt x="14674142" y="0"/>
                  </a:lnTo>
                  <a:cubicBezTo>
                    <a:pt x="14812259" y="0"/>
                    <a:pt x="14924126" y="115654"/>
                    <a:pt x="14924126" y="258446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214886" y="7255432"/>
            <a:ext cx="2798159" cy="2024250"/>
            <a:chOff x="0" y="0"/>
            <a:chExt cx="14922103" cy="1079498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22103" cy="10794981"/>
            </a:xfrm>
            <a:custGeom>
              <a:avLst/>
              <a:gdLst/>
              <a:ahLst/>
              <a:cxnLst/>
              <a:rect l="l" t="t" r="r" b="b"/>
              <a:pathLst>
                <a:path w="14922103" h="10794981">
                  <a:moveTo>
                    <a:pt x="14922103" y="258872"/>
                  </a:moveTo>
                  <a:lnTo>
                    <a:pt x="14922103" y="10536108"/>
                  </a:lnTo>
                  <a:cubicBezTo>
                    <a:pt x="14922103" y="10679135"/>
                    <a:pt x="14810249" y="10794981"/>
                    <a:pt x="14672151" y="10794981"/>
                  </a:cubicBezTo>
                  <a:lnTo>
                    <a:pt x="249951" y="10794981"/>
                  </a:lnTo>
                  <a:cubicBezTo>
                    <a:pt x="111853" y="10794981"/>
                    <a:pt x="0" y="10679135"/>
                    <a:pt x="0" y="10536108"/>
                  </a:cubicBezTo>
                  <a:lnTo>
                    <a:pt x="0" y="258872"/>
                  </a:lnTo>
                  <a:cubicBezTo>
                    <a:pt x="0" y="115845"/>
                    <a:pt x="111853" y="0"/>
                    <a:pt x="249951" y="0"/>
                  </a:cubicBezTo>
                  <a:lnTo>
                    <a:pt x="14672151" y="0"/>
                  </a:lnTo>
                  <a:cubicBezTo>
                    <a:pt x="14810249" y="0"/>
                    <a:pt x="14922103" y="115845"/>
                    <a:pt x="14922103" y="258872"/>
                  </a:cubicBez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260694" y="7257100"/>
            <a:ext cx="2800695" cy="2020914"/>
            <a:chOff x="0" y="0"/>
            <a:chExt cx="14935630" cy="1077718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935629" cy="10777189"/>
            </a:xfrm>
            <a:custGeom>
              <a:avLst/>
              <a:gdLst/>
              <a:ahLst/>
              <a:cxnLst/>
              <a:rect l="l" t="t" r="r" b="b"/>
              <a:pathLst>
                <a:path w="14935629" h="10777189">
                  <a:moveTo>
                    <a:pt x="14935629" y="258446"/>
                  </a:moveTo>
                  <a:lnTo>
                    <a:pt x="14935629" y="10518743"/>
                  </a:lnTo>
                  <a:cubicBezTo>
                    <a:pt x="14935629" y="10661535"/>
                    <a:pt x="14823675" y="10777189"/>
                    <a:pt x="14685452" y="10777189"/>
                  </a:cubicBezTo>
                  <a:lnTo>
                    <a:pt x="250178" y="10777189"/>
                  </a:lnTo>
                  <a:cubicBezTo>
                    <a:pt x="111955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955" y="0"/>
                    <a:pt x="250178" y="0"/>
                  </a:cubicBezTo>
                  <a:lnTo>
                    <a:pt x="14685452" y="0"/>
                  </a:lnTo>
                  <a:cubicBezTo>
                    <a:pt x="14823675" y="0"/>
                    <a:pt x="14935629" y="115654"/>
                    <a:pt x="14935629" y="258446"/>
                  </a:cubicBez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309040" y="7255230"/>
            <a:ext cx="2798538" cy="2020914"/>
            <a:chOff x="0" y="0"/>
            <a:chExt cx="14924126" cy="1077718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924126" cy="10777189"/>
            </a:xfrm>
            <a:custGeom>
              <a:avLst/>
              <a:gdLst/>
              <a:ahLst/>
              <a:cxnLst/>
              <a:rect l="l" t="t" r="r" b="b"/>
              <a:pathLst>
                <a:path w="14924126" h="10777189">
                  <a:moveTo>
                    <a:pt x="14924126" y="258446"/>
                  </a:moveTo>
                  <a:lnTo>
                    <a:pt x="14924126" y="10518743"/>
                  </a:lnTo>
                  <a:cubicBezTo>
                    <a:pt x="14924126" y="10661535"/>
                    <a:pt x="14812259" y="10777189"/>
                    <a:pt x="14674142" y="10777189"/>
                  </a:cubicBezTo>
                  <a:lnTo>
                    <a:pt x="249985" y="10777189"/>
                  </a:lnTo>
                  <a:cubicBezTo>
                    <a:pt x="111868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868" y="0"/>
                    <a:pt x="249985" y="0"/>
                  </a:cubicBezTo>
                  <a:lnTo>
                    <a:pt x="14674142" y="0"/>
                  </a:lnTo>
                  <a:cubicBezTo>
                    <a:pt x="14812259" y="0"/>
                    <a:pt x="14924126" y="115654"/>
                    <a:pt x="14924126" y="258446"/>
                  </a:cubicBezTo>
                  <a:close/>
                </a:path>
              </a:pathLst>
            </a:cu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355228" y="7258969"/>
            <a:ext cx="2796001" cy="2020914"/>
            <a:chOff x="0" y="0"/>
            <a:chExt cx="14910599" cy="1077718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910598" cy="10777189"/>
            </a:xfrm>
            <a:custGeom>
              <a:avLst/>
              <a:gdLst/>
              <a:ahLst/>
              <a:cxnLst/>
              <a:rect l="l" t="t" r="r" b="b"/>
              <a:pathLst>
                <a:path w="14910598" h="10777189">
                  <a:moveTo>
                    <a:pt x="14910598" y="258446"/>
                  </a:moveTo>
                  <a:lnTo>
                    <a:pt x="14910598" y="10518743"/>
                  </a:lnTo>
                  <a:cubicBezTo>
                    <a:pt x="14910598" y="10661535"/>
                    <a:pt x="14798833" y="10777189"/>
                    <a:pt x="14660840" y="10777189"/>
                  </a:cubicBezTo>
                  <a:lnTo>
                    <a:pt x="249759" y="10777189"/>
                  </a:lnTo>
                  <a:cubicBezTo>
                    <a:pt x="111767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767" y="0"/>
                    <a:pt x="249759" y="0"/>
                  </a:cubicBezTo>
                  <a:lnTo>
                    <a:pt x="14660840" y="0"/>
                  </a:lnTo>
                  <a:cubicBezTo>
                    <a:pt x="14798833" y="0"/>
                    <a:pt x="14910598" y="115654"/>
                    <a:pt x="14910598" y="258446"/>
                  </a:cubicBezTo>
                  <a:close/>
                </a:path>
              </a:pathLst>
            </a:cu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Freeform 26"/>
          <p:cNvSpPr/>
          <p:nvPr/>
        </p:nvSpPr>
        <p:spPr>
          <a:xfrm flipH="1" flipV="1">
            <a:off x="2457802" y="6398023"/>
            <a:ext cx="1421792" cy="739332"/>
          </a:xfrm>
          <a:custGeom>
            <a:avLst/>
            <a:gdLst/>
            <a:ahLst/>
            <a:cxnLst/>
            <a:rect l="l" t="t" r="r" b="b"/>
            <a:pathLst>
              <a:path w="1421792" h="739332">
                <a:moveTo>
                  <a:pt x="1421792" y="739332"/>
                </a:moveTo>
                <a:lnTo>
                  <a:pt x="0" y="739332"/>
                </a:lnTo>
                <a:lnTo>
                  <a:pt x="0" y="0"/>
                </a:lnTo>
                <a:lnTo>
                  <a:pt x="1421792" y="0"/>
                </a:lnTo>
                <a:lnTo>
                  <a:pt x="1421792" y="73933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flipH="1" flipV="1">
            <a:off x="8549798" y="6398023"/>
            <a:ext cx="1421792" cy="739332"/>
          </a:xfrm>
          <a:custGeom>
            <a:avLst/>
            <a:gdLst/>
            <a:ahLst/>
            <a:cxnLst/>
            <a:rect l="l" t="t" r="r" b="b"/>
            <a:pathLst>
              <a:path w="1421792" h="739332">
                <a:moveTo>
                  <a:pt x="1421793" y="739332"/>
                </a:moveTo>
                <a:lnTo>
                  <a:pt x="0" y="739332"/>
                </a:lnTo>
                <a:lnTo>
                  <a:pt x="0" y="0"/>
                </a:lnTo>
                <a:lnTo>
                  <a:pt x="1421793" y="0"/>
                </a:lnTo>
                <a:lnTo>
                  <a:pt x="1421793" y="73933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flipH="1" flipV="1">
            <a:off x="14507941" y="6398023"/>
            <a:ext cx="1421792" cy="739332"/>
          </a:xfrm>
          <a:custGeom>
            <a:avLst/>
            <a:gdLst/>
            <a:ahLst/>
            <a:cxnLst/>
            <a:rect l="l" t="t" r="r" b="b"/>
            <a:pathLst>
              <a:path w="1421792" h="739332">
                <a:moveTo>
                  <a:pt x="1421792" y="739332"/>
                </a:moveTo>
                <a:lnTo>
                  <a:pt x="0" y="739332"/>
                </a:lnTo>
                <a:lnTo>
                  <a:pt x="0" y="0"/>
                </a:lnTo>
                <a:lnTo>
                  <a:pt x="1421792" y="0"/>
                </a:lnTo>
                <a:lnTo>
                  <a:pt x="1421792" y="73933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flipH="1">
            <a:off x="5402090" y="9336309"/>
            <a:ext cx="1421792" cy="739332"/>
          </a:xfrm>
          <a:custGeom>
            <a:avLst/>
            <a:gdLst/>
            <a:ahLst/>
            <a:cxnLst/>
            <a:rect l="l" t="t" r="r" b="b"/>
            <a:pathLst>
              <a:path w="1421792" h="739332">
                <a:moveTo>
                  <a:pt x="1421792" y="0"/>
                </a:moveTo>
                <a:lnTo>
                  <a:pt x="0" y="0"/>
                </a:lnTo>
                <a:lnTo>
                  <a:pt x="0" y="739332"/>
                </a:lnTo>
                <a:lnTo>
                  <a:pt x="1421792" y="739332"/>
                </a:lnTo>
                <a:lnTo>
                  <a:pt x="1421792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flipH="1">
            <a:off x="11459576" y="9336309"/>
            <a:ext cx="1421792" cy="739332"/>
          </a:xfrm>
          <a:custGeom>
            <a:avLst/>
            <a:gdLst/>
            <a:ahLst/>
            <a:cxnLst/>
            <a:rect l="l" t="t" r="r" b="b"/>
            <a:pathLst>
              <a:path w="1421792" h="739332">
                <a:moveTo>
                  <a:pt x="1421792" y="0"/>
                </a:moveTo>
                <a:lnTo>
                  <a:pt x="0" y="0"/>
                </a:lnTo>
                <a:lnTo>
                  <a:pt x="0" y="739332"/>
                </a:lnTo>
                <a:lnTo>
                  <a:pt x="1421792" y="739332"/>
                </a:lnTo>
                <a:lnTo>
                  <a:pt x="1421792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71550" y="736105"/>
            <a:ext cx="14985681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Recycle and Conserve Water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24022" y="7255230"/>
            <a:ext cx="2798538" cy="2024653"/>
            <a:chOff x="0" y="0"/>
            <a:chExt cx="14924126" cy="107971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924126" cy="10797131"/>
            </a:xfrm>
            <a:custGeom>
              <a:avLst/>
              <a:gdLst/>
              <a:ahLst/>
              <a:cxnLst/>
              <a:rect l="l" t="t" r="r" b="b"/>
              <a:pathLst>
                <a:path w="14924126" h="10797131">
                  <a:moveTo>
                    <a:pt x="14924126" y="258924"/>
                  </a:moveTo>
                  <a:lnTo>
                    <a:pt x="14924126" y="10538207"/>
                  </a:lnTo>
                  <a:cubicBezTo>
                    <a:pt x="14924126" y="10681262"/>
                    <a:pt x="14812259" y="10797131"/>
                    <a:pt x="14674142" y="10797131"/>
                  </a:cubicBezTo>
                  <a:lnTo>
                    <a:pt x="249985" y="10797131"/>
                  </a:lnTo>
                  <a:cubicBezTo>
                    <a:pt x="111868" y="10797131"/>
                    <a:pt x="0" y="10681262"/>
                    <a:pt x="0" y="10538207"/>
                  </a:cubicBezTo>
                  <a:lnTo>
                    <a:pt x="0" y="258924"/>
                  </a:lnTo>
                  <a:cubicBezTo>
                    <a:pt x="0" y="115868"/>
                    <a:pt x="111868" y="0"/>
                    <a:pt x="249985" y="0"/>
                  </a:cubicBezTo>
                  <a:lnTo>
                    <a:pt x="14674142" y="0"/>
                  </a:lnTo>
                  <a:cubicBezTo>
                    <a:pt x="14812259" y="0"/>
                    <a:pt x="14924126" y="115868"/>
                    <a:pt x="14924126" y="258924"/>
                  </a:cubicBez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168698" y="7258969"/>
            <a:ext cx="2798538" cy="2020914"/>
            <a:chOff x="0" y="0"/>
            <a:chExt cx="14924126" cy="1077718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924126" cy="10777189"/>
            </a:xfrm>
            <a:custGeom>
              <a:avLst/>
              <a:gdLst/>
              <a:ahLst/>
              <a:cxnLst/>
              <a:rect l="l" t="t" r="r" b="b"/>
              <a:pathLst>
                <a:path w="14924126" h="10777189">
                  <a:moveTo>
                    <a:pt x="14924126" y="258446"/>
                  </a:moveTo>
                  <a:lnTo>
                    <a:pt x="14924126" y="10518743"/>
                  </a:lnTo>
                  <a:cubicBezTo>
                    <a:pt x="14924126" y="10661535"/>
                    <a:pt x="14812259" y="10777189"/>
                    <a:pt x="14674142" y="10777189"/>
                  </a:cubicBezTo>
                  <a:lnTo>
                    <a:pt x="249985" y="10777189"/>
                  </a:lnTo>
                  <a:cubicBezTo>
                    <a:pt x="111868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868" y="0"/>
                    <a:pt x="249985" y="0"/>
                  </a:cubicBezTo>
                  <a:lnTo>
                    <a:pt x="14674142" y="0"/>
                  </a:lnTo>
                  <a:cubicBezTo>
                    <a:pt x="14812259" y="0"/>
                    <a:pt x="14924126" y="115654"/>
                    <a:pt x="14924126" y="258446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214886" y="7255432"/>
            <a:ext cx="2798159" cy="2024250"/>
            <a:chOff x="0" y="0"/>
            <a:chExt cx="14922103" cy="1079498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922103" cy="10794981"/>
            </a:xfrm>
            <a:custGeom>
              <a:avLst/>
              <a:gdLst/>
              <a:ahLst/>
              <a:cxnLst/>
              <a:rect l="l" t="t" r="r" b="b"/>
              <a:pathLst>
                <a:path w="14922103" h="10794981">
                  <a:moveTo>
                    <a:pt x="14922103" y="258872"/>
                  </a:moveTo>
                  <a:lnTo>
                    <a:pt x="14922103" y="10536108"/>
                  </a:lnTo>
                  <a:cubicBezTo>
                    <a:pt x="14922103" y="10679135"/>
                    <a:pt x="14810249" y="10794981"/>
                    <a:pt x="14672151" y="10794981"/>
                  </a:cubicBezTo>
                  <a:lnTo>
                    <a:pt x="249951" y="10794981"/>
                  </a:lnTo>
                  <a:cubicBezTo>
                    <a:pt x="111853" y="10794981"/>
                    <a:pt x="0" y="10679135"/>
                    <a:pt x="0" y="10536108"/>
                  </a:cubicBezTo>
                  <a:lnTo>
                    <a:pt x="0" y="258872"/>
                  </a:lnTo>
                  <a:cubicBezTo>
                    <a:pt x="0" y="115845"/>
                    <a:pt x="111853" y="0"/>
                    <a:pt x="249951" y="0"/>
                  </a:cubicBezTo>
                  <a:lnTo>
                    <a:pt x="14672151" y="0"/>
                  </a:lnTo>
                  <a:cubicBezTo>
                    <a:pt x="14810249" y="0"/>
                    <a:pt x="14922103" y="115845"/>
                    <a:pt x="14922103" y="258872"/>
                  </a:cubicBez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260694" y="7257100"/>
            <a:ext cx="2800695" cy="2020914"/>
            <a:chOff x="0" y="0"/>
            <a:chExt cx="14935630" cy="1077718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35629" cy="10777189"/>
            </a:xfrm>
            <a:custGeom>
              <a:avLst/>
              <a:gdLst/>
              <a:ahLst/>
              <a:cxnLst/>
              <a:rect l="l" t="t" r="r" b="b"/>
              <a:pathLst>
                <a:path w="14935629" h="10777189">
                  <a:moveTo>
                    <a:pt x="14935629" y="258446"/>
                  </a:moveTo>
                  <a:lnTo>
                    <a:pt x="14935629" y="10518743"/>
                  </a:lnTo>
                  <a:cubicBezTo>
                    <a:pt x="14935629" y="10661535"/>
                    <a:pt x="14823675" y="10777189"/>
                    <a:pt x="14685452" y="10777189"/>
                  </a:cubicBezTo>
                  <a:lnTo>
                    <a:pt x="250178" y="10777189"/>
                  </a:lnTo>
                  <a:cubicBezTo>
                    <a:pt x="111955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955" y="0"/>
                    <a:pt x="250178" y="0"/>
                  </a:cubicBezTo>
                  <a:lnTo>
                    <a:pt x="14685452" y="0"/>
                  </a:lnTo>
                  <a:cubicBezTo>
                    <a:pt x="14823675" y="0"/>
                    <a:pt x="14935629" y="115654"/>
                    <a:pt x="14935629" y="258446"/>
                  </a:cubicBez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309040" y="7255230"/>
            <a:ext cx="2798538" cy="2020914"/>
            <a:chOff x="0" y="0"/>
            <a:chExt cx="14924126" cy="1077718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924126" cy="10777189"/>
            </a:xfrm>
            <a:custGeom>
              <a:avLst/>
              <a:gdLst/>
              <a:ahLst/>
              <a:cxnLst/>
              <a:rect l="l" t="t" r="r" b="b"/>
              <a:pathLst>
                <a:path w="14924126" h="10777189">
                  <a:moveTo>
                    <a:pt x="14924126" y="258446"/>
                  </a:moveTo>
                  <a:lnTo>
                    <a:pt x="14924126" y="10518743"/>
                  </a:lnTo>
                  <a:cubicBezTo>
                    <a:pt x="14924126" y="10661535"/>
                    <a:pt x="14812259" y="10777189"/>
                    <a:pt x="14674142" y="10777189"/>
                  </a:cubicBezTo>
                  <a:lnTo>
                    <a:pt x="249985" y="10777189"/>
                  </a:lnTo>
                  <a:cubicBezTo>
                    <a:pt x="111868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868" y="0"/>
                    <a:pt x="249985" y="0"/>
                  </a:cubicBezTo>
                  <a:lnTo>
                    <a:pt x="14674142" y="0"/>
                  </a:lnTo>
                  <a:cubicBezTo>
                    <a:pt x="14812259" y="0"/>
                    <a:pt x="14924126" y="115654"/>
                    <a:pt x="14924126" y="258446"/>
                  </a:cubicBezTo>
                  <a:close/>
                </a:path>
              </a:pathLst>
            </a:cu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355228" y="7258969"/>
            <a:ext cx="2796001" cy="2020914"/>
            <a:chOff x="0" y="0"/>
            <a:chExt cx="14910599" cy="1077718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910598" cy="10777189"/>
            </a:xfrm>
            <a:custGeom>
              <a:avLst/>
              <a:gdLst/>
              <a:ahLst/>
              <a:cxnLst/>
              <a:rect l="l" t="t" r="r" b="b"/>
              <a:pathLst>
                <a:path w="14910598" h="10777189">
                  <a:moveTo>
                    <a:pt x="14910598" y="258446"/>
                  </a:moveTo>
                  <a:lnTo>
                    <a:pt x="14910598" y="10518743"/>
                  </a:lnTo>
                  <a:cubicBezTo>
                    <a:pt x="14910598" y="10661535"/>
                    <a:pt x="14798833" y="10777189"/>
                    <a:pt x="14660840" y="10777189"/>
                  </a:cubicBezTo>
                  <a:lnTo>
                    <a:pt x="249759" y="10777189"/>
                  </a:lnTo>
                  <a:cubicBezTo>
                    <a:pt x="111767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767" y="0"/>
                    <a:pt x="249759" y="0"/>
                  </a:cubicBezTo>
                  <a:lnTo>
                    <a:pt x="14660840" y="0"/>
                  </a:lnTo>
                  <a:cubicBezTo>
                    <a:pt x="14798833" y="0"/>
                    <a:pt x="14910598" y="115654"/>
                    <a:pt x="14910598" y="258446"/>
                  </a:cubicBezTo>
                  <a:close/>
                </a:path>
              </a:pathLst>
            </a:cu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Freeform 24"/>
          <p:cNvSpPr/>
          <p:nvPr/>
        </p:nvSpPr>
        <p:spPr>
          <a:xfrm flipH="1" flipV="1">
            <a:off x="2457802" y="6398023"/>
            <a:ext cx="1421792" cy="739332"/>
          </a:xfrm>
          <a:custGeom>
            <a:avLst/>
            <a:gdLst/>
            <a:ahLst/>
            <a:cxnLst/>
            <a:rect l="l" t="t" r="r" b="b"/>
            <a:pathLst>
              <a:path w="1421792" h="739332">
                <a:moveTo>
                  <a:pt x="1421792" y="739332"/>
                </a:moveTo>
                <a:lnTo>
                  <a:pt x="0" y="739332"/>
                </a:lnTo>
                <a:lnTo>
                  <a:pt x="0" y="0"/>
                </a:lnTo>
                <a:lnTo>
                  <a:pt x="1421792" y="0"/>
                </a:lnTo>
                <a:lnTo>
                  <a:pt x="1421792" y="73933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flipH="1" flipV="1">
            <a:off x="8549798" y="6398023"/>
            <a:ext cx="1421792" cy="739332"/>
          </a:xfrm>
          <a:custGeom>
            <a:avLst/>
            <a:gdLst/>
            <a:ahLst/>
            <a:cxnLst/>
            <a:rect l="l" t="t" r="r" b="b"/>
            <a:pathLst>
              <a:path w="1421792" h="739332">
                <a:moveTo>
                  <a:pt x="1421793" y="739332"/>
                </a:moveTo>
                <a:lnTo>
                  <a:pt x="0" y="739332"/>
                </a:lnTo>
                <a:lnTo>
                  <a:pt x="0" y="0"/>
                </a:lnTo>
                <a:lnTo>
                  <a:pt x="1421793" y="0"/>
                </a:lnTo>
                <a:lnTo>
                  <a:pt x="1421793" y="73933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flipH="1" flipV="1">
            <a:off x="14507941" y="6398023"/>
            <a:ext cx="1421792" cy="739332"/>
          </a:xfrm>
          <a:custGeom>
            <a:avLst/>
            <a:gdLst/>
            <a:ahLst/>
            <a:cxnLst/>
            <a:rect l="l" t="t" r="r" b="b"/>
            <a:pathLst>
              <a:path w="1421792" h="739332">
                <a:moveTo>
                  <a:pt x="1421792" y="739332"/>
                </a:moveTo>
                <a:lnTo>
                  <a:pt x="0" y="739332"/>
                </a:lnTo>
                <a:lnTo>
                  <a:pt x="0" y="0"/>
                </a:lnTo>
                <a:lnTo>
                  <a:pt x="1421792" y="0"/>
                </a:lnTo>
                <a:lnTo>
                  <a:pt x="1421792" y="73933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flipH="1">
            <a:off x="5402090" y="9336309"/>
            <a:ext cx="1421792" cy="739332"/>
          </a:xfrm>
          <a:custGeom>
            <a:avLst/>
            <a:gdLst/>
            <a:ahLst/>
            <a:cxnLst/>
            <a:rect l="l" t="t" r="r" b="b"/>
            <a:pathLst>
              <a:path w="1421792" h="739332">
                <a:moveTo>
                  <a:pt x="1421792" y="0"/>
                </a:moveTo>
                <a:lnTo>
                  <a:pt x="0" y="0"/>
                </a:lnTo>
                <a:lnTo>
                  <a:pt x="0" y="739332"/>
                </a:lnTo>
                <a:lnTo>
                  <a:pt x="1421792" y="739332"/>
                </a:lnTo>
                <a:lnTo>
                  <a:pt x="1421792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flipH="1">
            <a:off x="11459576" y="9336309"/>
            <a:ext cx="1421792" cy="739332"/>
          </a:xfrm>
          <a:custGeom>
            <a:avLst/>
            <a:gdLst/>
            <a:ahLst/>
            <a:cxnLst/>
            <a:rect l="l" t="t" r="r" b="b"/>
            <a:pathLst>
              <a:path w="1421792" h="739332">
                <a:moveTo>
                  <a:pt x="1421792" y="0"/>
                </a:moveTo>
                <a:lnTo>
                  <a:pt x="0" y="0"/>
                </a:lnTo>
                <a:lnTo>
                  <a:pt x="0" y="739332"/>
                </a:lnTo>
                <a:lnTo>
                  <a:pt x="1421792" y="739332"/>
                </a:lnTo>
                <a:lnTo>
                  <a:pt x="1421792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971550" y="1747252"/>
            <a:ext cx="6130571" cy="55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CLOSURE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77628" y="2475562"/>
            <a:ext cx="16230600" cy="365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03"/>
              </a:lnSpc>
              <a:spcBef>
                <a:spcPct val="0"/>
              </a:spcBef>
            </a:pPr>
            <a:r>
              <a:rPr lang="en-US" sz="9498" b="1" u="none" strike="noStrike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Share one way you know how to recycle and conserve water.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59809" cy="10287000"/>
            <a:chOff x="0" y="0"/>
            <a:chExt cx="48618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42" cy="2709333"/>
            </a:xfrm>
            <a:custGeom>
              <a:avLst/>
              <a:gdLst/>
              <a:ahLst/>
              <a:cxnLst/>
              <a:rect l="l" t="t" r="r" b="b"/>
              <a:pathLst>
                <a:path w="4861842" h="2709333">
                  <a:moveTo>
                    <a:pt x="0" y="0"/>
                  </a:moveTo>
                  <a:lnTo>
                    <a:pt x="4861842" y="0"/>
                  </a:lnTo>
                  <a:lnTo>
                    <a:pt x="48618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18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763314" y="6140981"/>
            <a:ext cx="5288674" cy="3816179"/>
            <a:chOff x="0" y="0"/>
            <a:chExt cx="14935630" cy="107771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935629" cy="10777189"/>
            </a:xfrm>
            <a:custGeom>
              <a:avLst/>
              <a:gdLst/>
              <a:ahLst/>
              <a:cxnLst/>
              <a:rect l="l" t="t" r="r" b="b"/>
              <a:pathLst>
                <a:path w="14935629" h="10777189">
                  <a:moveTo>
                    <a:pt x="14935629" y="258446"/>
                  </a:moveTo>
                  <a:lnTo>
                    <a:pt x="14935629" y="10518743"/>
                  </a:lnTo>
                  <a:cubicBezTo>
                    <a:pt x="14935629" y="10661535"/>
                    <a:pt x="14823675" y="10777189"/>
                    <a:pt x="14685452" y="10777189"/>
                  </a:cubicBezTo>
                  <a:lnTo>
                    <a:pt x="250178" y="10777189"/>
                  </a:lnTo>
                  <a:cubicBezTo>
                    <a:pt x="111955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955" y="0"/>
                    <a:pt x="250178" y="0"/>
                  </a:cubicBezTo>
                  <a:lnTo>
                    <a:pt x="14685452" y="0"/>
                  </a:lnTo>
                  <a:cubicBezTo>
                    <a:pt x="14823675" y="0"/>
                    <a:pt x="14935629" y="115654"/>
                    <a:pt x="14935629" y="258446"/>
                  </a:cubicBez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499663" y="6140981"/>
            <a:ext cx="5288674" cy="3816179"/>
            <a:chOff x="0" y="0"/>
            <a:chExt cx="14935630" cy="1077718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935629" cy="10777189"/>
            </a:xfrm>
            <a:custGeom>
              <a:avLst/>
              <a:gdLst/>
              <a:ahLst/>
              <a:cxnLst/>
              <a:rect l="l" t="t" r="r" b="b"/>
              <a:pathLst>
                <a:path w="14935629" h="10777189">
                  <a:moveTo>
                    <a:pt x="14935629" y="258446"/>
                  </a:moveTo>
                  <a:lnTo>
                    <a:pt x="14935629" y="10518743"/>
                  </a:lnTo>
                  <a:cubicBezTo>
                    <a:pt x="14935629" y="10661535"/>
                    <a:pt x="14823675" y="10777189"/>
                    <a:pt x="14685452" y="10777189"/>
                  </a:cubicBezTo>
                  <a:lnTo>
                    <a:pt x="250178" y="10777189"/>
                  </a:lnTo>
                  <a:cubicBezTo>
                    <a:pt x="111955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955" y="0"/>
                    <a:pt x="250178" y="0"/>
                  </a:cubicBezTo>
                  <a:lnTo>
                    <a:pt x="14685452" y="0"/>
                  </a:lnTo>
                  <a:cubicBezTo>
                    <a:pt x="14823675" y="0"/>
                    <a:pt x="14935629" y="115654"/>
                    <a:pt x="14935629" y="258446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237197" y="6140981"/>
            <a:ext cx="5288674" cy="3816179"/>
            <a:chOff x="0" y="0"/>
            <a:chExt cx="14935630" cy="1077718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935629" cy="10777189"/>
            </a:xfrm>
            <a:custGeom>
              <a:avLst/>
              <a:gdLst/>
              <a:ahLst/>
              <a:cxnLst/>
              <a:rect l="l" t="t" r="r" b="b"/>
              <a:pathLst>
                <a:path w="14935629" h="10777189">
                  <a:moveTo>
                    <a:pt x="14935629" y="258446"/>
                  </a:moveTo>
                  <a:lnTo>
                    <a:pt x="14935629" y="10518743"/>
                  </a:lnTo>
                  <a:cubicBezTo>
                    <a:pt x="14935629" y="10661535"/>
                    <a:pt x="14823675" y="10777189"/>
                    <a:pt x="14685452" y="10777189"/>
                  </a:cubicBezTo>
                  <a:lnTo>
                    <a:pt x="250178" y="10777189"/>
                  </a:lnTo>
                  <a:cubicBezTo>
                    <a:pt x="111955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955" y="0"/>
                    <a:pt x="250178" y="0"/>
                  </a:cubicBezTo>
                  <a:lnTo>
                    <a:pt x="14685452" y="0"/>
                  </a:lnTo>
                  <a:cubicBezTo>
                    <a:pt x="14823675" y="0"/>
                    <a:pt x="14935629" y="115654"/>
                    <a:pt x="14935629" y="258446"/>
                  </a:cubicBez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71550" y="736105"/>
            <a:ext cx="11903866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Career Spotlight: Milker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950023"/>
            <a:ext cx="16305766" cy="268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8"/>
              </a:lnSpc>
            </a:pPr>
            <a:r>
              <a:rPr lang="en-US" sz="69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Milkers have an important job on the farm to make sure we get milk and dairy products at the store.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1550" y="1747252"/>
            <a:ext cx="11198922" cy="55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INTRODUCTION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59809" cy="10287000"/>
            <a:chOff x="0" y="0"/>
            <a:chExt cx="48618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42" cy="2709333"/>
            </a:xfrm>
            <a:custGeom>
              <a:avLst/>
              <a:gdLst/>
              <a:ahLst/>
              <a:cxnLst/>
              <a:rect l="l" t="t" r="r" b="b"/>
              <a:pathLst>
                <a:path w="4861842" h="2709333">
                  <a:moveTo>
                    <a:pt x="0" y="0"/>
                  </a:moveTo>
                  <a:lnTo>
                    <a:pt x="4861842" y="0"/>
                  </a:lnTo>
                  <a:lnTo>
                    <a:pt x="48618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18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475" y="1983547"/>
            <a:ext cx="14823839" cy="830345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44082" y="4998541"/>
            <a:ext cx="1547469" cy="1768536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0" y="2911290"/>
            <a:ext cx="18288000" cy="7375710"/>
            <a:chOff x="0" y="0"/>
            <a:chExt cx="4816593" cy="19425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16592" cy="1942574"/>
            </a:xfrm>
            <a:custGeom>
              <a:avLst/>
              <a:gdLst/>
              <a:ahLst/>
              <a:cxnLst/>
              <a:rect l="l" t="t" r="r" b="b"/>
              <a:pathLst>
                <a:path w="4816592" h="1942574">
                  <a:moveTo>
                    <a:pt x="0" y="0"/>
                  </a:moveTo>
                  <a:lnTo>
                    <a:pt x="4816592" y="0"/>
                  </a:lnTo>
                  <a:lnTo>
                    <a:pt x="4816592" y="1942574"/>
                  </a:lnTo>
                  <a:lnTo>
                    <a:pt x="0" y="19425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16593" cy="1980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71550" y="736105"/>
            <a:ext cx="11903866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Career Spotlight: Milker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81075" y="2428512"/>
            <a:ext cx="16445361" cy="776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9"/>
              </a:lnSpc>
            </a:pPr>
            <a:r>
              <a:rPr lang="en-US" sz="58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Let’s discover the career of a milker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1550" y="1747252"/>
            <a:ext cx="11198922" cy="55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ACTIVATING STRATEGY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59809" cy="10287000"/>
            <a:chOff x="0" y="0"/>
            <a:chExt cx="48618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42" cy="2709333"/>
            </a:xfrm>
            <a:custGeom>
              <a:avLst/>
              <a:gdLst/>
              <a:ahLst/>
              <a:cxnLst/>
              <a:rect l="l" t="t" r="r" b="b"/>
              <a:pathLst>
                <a:path w="4861842" h="2709333">
                  <a:moveTo>
                    <a:pt x="0" y="0"/>
                  </a:moveTo>
                  <a:lnTo>
                    <a:pt x="4861842" y="0"/>
                  </a:lnTo>
                  <a:lnTo>
                    <a:pt x="48618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18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971550" y="736105"/>
            <a:ext cx="11903866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Career Spotlight: Milker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1550" y="2838027"/>
            <a:ext cx="6789999" cy="6672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66"/>
              </a:lnSpc>
            </a:pPr>
            <a:r>
              <a:rPr lang="en-US" sz="6633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The milkers guide the cows through the milking process. They get milk from the cows to the milk tank two to three times each day.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1550" y="1747252"/>
            <a:ext cx="11198922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WHO IS THE MILKER?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256338" y="2774817"/>
            <a:ext cx="9238156" cy="6666030"/>
            <a:chOff x="0" y="0"/>
            <a:chExt cx="14935630" cy="1077718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935629" cy="10777189"/>
            </a:xfrm>
            <a:custGeom>
              <a:avLst/>
              <a:gdLst/>
              <a:ahLst/>
              <a:cxnLst/>
              <a:rect l="l" t="t" r="r" b="b"/>
              <a:pathLst>
                <a:path w="14935629" h="10777189">
                  <a:moveTo>
                    <a:pt x="14935629" y="258446"/>
                  </a:moveTo>
                  <a:lnTo>
                    <a:pt x="14935629" y="10518743"/>
                  </a:lnTo>
                  <a:cubicBezTo>
                    <a:pt x="14935629" y="10661535"/>
                    <a:pt x="14823675" y="10777189"/>
                    <a:pt x="14685452" y="10777189"/>
                  </a:cubicBezTo>
                  <a:lnTo>
                    <a:pt x="250178" y="10777189"/>
                  </a:lnTo>
                  <a:cubicBezTo>
                    <a:pt x="111955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955" y="0"/>
                    <a:pt x="250178" y="0"/>
                  </a:cubicBezTo>
                  <a:lnTo>
                    <a:pt x="14685452" y="0"/>
                  </a:lnTo>
                  <a:cubicBezTo>
                    <a:pt x="14823675" y="0"/>
                    <a:pt x="14935629" y="115654"/>
                    <a:pt x="14935629" y="258446"/>
                  </a:cubicBez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59809" cy="10287000"/>
            <a:chOff x="0" y="0"/>
            <a:chExt cx="48618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42" cy="2709333"/>
            </a:xfrm>
            <a:custGeom>
              <a:avLst/>
              <a:gdLst/>
              <a:ahLst/>
              <a:cxnLst/>
              <a:rect l="l" t="t" r="r" b="b"/>
              <a:pathLst>
                <a:path w="4861842" h="2709333">
                  <a:moveTo>
                    <a:pt x="0" y="0"/>
                  </a:moveTo>
                  <a:lnTo>
                    <a:pt x="4861842" y="0"/>
                  </a:lnTo>
                  <a:lnTo>
                    <a:pt x="48618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18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8256338" y="2774817"/>
            <a:ext cx="9238156" cy="6666030"/>
            <a:chOff x="0" y="0"/>
            <a:chExt cx="14935630" cy="107771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935629" cy="10777189"/>
            </a:xfrm>
            <a:custGeom>
              <a:avLst/>
              <a:gdLst/>
              <a:ahLst/>
              <a:cxnLst/>
              <a:rect l="l" t="t" r="r" b="b"/>
              <a:pathLst>
                <a:path w="14935629" h="10777189">
                  <a:moveTo>
                    <a:pt x="14935629" y="258446"/>
                  </a:moveTo>
                  <a:lnTo>
                    <a:pt x="14935629" y="10518743"/>
                  </a:lnTo>
                  <a:cubicBezTo>
                    <a:pt x="14935629" y="10661535"/>
                    <a:pt x="14823675" y="10777189"/>
                    <a:pt x="14685452" y="10777189"/>
                  </a:cubicBezTo>
                  <a:lnTo>
                    <a:pt x="250178" y="10777189"/>
                  </a:lnTo>
                  <a:cubicBezTo>
                    <a:pt x="111955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955" y="0"/>
                    <a:pt x="250178" y="0"/>
                  </a:cubicBezTo>
                  <a:lnTo>
                    <a:pt x="14685452" y="0"/>
                  </a:lnTo>
                  <a:cubicBezTo>
                    <a:pt x="14823675" y="0"/>
                    <a:pt x="14935629" y="115654"/>
                    <a:pt x="14935629" y="258446"/>
                  </a:cubicBez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71550" y="736105"/>
            <a:ext cx="11903866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Career Spotlight: Milker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1550" y="2502619"/>
            <a:ext cx="6839222" cy="742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00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1. Move the cows into the milking parlor. </a:t>
            </a:r>
          </a:p>
          <a:p>
            <a:pPr algn="l">
              <a:lnSpc>
                <a:spcPts val="2970"/>
              </a:lnSpc>
            </a:pPr>
            <a:endParaRPr lang="en-US" sz="5000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4950"/>
              </a:lnSpc>
            </a:pPr>
            <a:r>
              <a:rPr lang="en-US" sz="500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2. Prepare the cows to be milked while checking the cow’s health.</a:t>
            </a:r>
          </a:p>
          <a:p>
            <a:pPr algn="l">
              <a:lnSpc>
                <a:spcPts val="2970"/>
              </a:lnSpc>
            </a:pPr>
            <a:endParaRPr lang="en-US" sz="5000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4950"/>
              </a:lnSpc>
            </a:pPr>
            <a:r>
              <a:rPr lang="en-US" sz="500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3. Milk the cows with a milking unit.</a:t>
            </a:r>
          </a:p>
          <a:p>
            <a:pPr algn="l">
              <a:lnSpc>
                <a:spcPts val="2970"/>
              </a:lnSpc>
            </a:pPr>
            <a:endParaRPr lang="en-US" sz="5000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4950"/>
              </a:lnSpc>
            </a:pPr>
            <a:r>
              <a:rPr lang="en-US" sz="500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4. Clean the milking parlor and equipment.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1550" y="1747252"/>
            <a:ext cx="11198922" cy="55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MILKER RESPONSIBILITIES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6851853"/>
            <a:ext cx="18385856" cy="3435147"/>
          </a:xfrm>
          <a:custGeom>
            <a:avLst/>
            <a:gdLst/>
            <a:ahLst/>
            <a:cxnLst/>
            <a:rect l="l" t="t" r="r" b="b"/>
            <a:pathLst>
              <a:path w="22972560" h="5226257">
                <a:moveTo>
                  <a:pt x="0" y="0"/>
                </a:moveTo>
                <a:lnTo>
                  <a:pt x="22972560" y="0"/>
                </a:lnTo>
                <a:lnTo>
                  <a:pt x="22972560" y="5226257"/>
                </a:lnTo>
                <a:lnTo>
                  <a:pt x="0" y="522625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71550" y="736105"/>
            <a:ext cx="14642064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Career Spotlight: Milker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59568" y="2750611"/>
            <a:ext cx="15468200" cy="180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11299" lvl="1" indent="-755650" algn="l">
              <a:lnSpc>
                <a:spcPts val="6929"/>
              </a:lnSpc>
              <a:buFont typeface="Arial"/>
              <a:buChar char="•"/>
            </a:pPr>
            <a:r>
              <a:rPr lang="en-US" sz="6999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Tell us one responsibility of the milker.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1550" y="1747252"/>
            <a:ext cx="11198922" cy="55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CLOSURE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9568" y="5002321"/>
            <a:ext cx="15468200" cy="2684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11299" lvl="1" indent="-755650" algn="l">
              <a:lnSpc>
                <a:spcPts val="6929"/>
              </a:lnSpc>
              <a:buFont typeface="Arial"/>
              <a:buChar char="•"/>
            </a:pPr>
            <a:r>
              <a:rPr lang="en-US" sz="6999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Are </a:t>
            </a:r>
            <a:r>
              <a:rPr lang="en-US" sz="6999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you</a:t>
            </a:r>
            <a:r>
              <a:rPr lang="en-US" sz="6999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 interested in being a dairy cow milker when you grow up?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6851853"/>
            <a:ext cx="18385856" cy="3435147"/>
          </a:xfrm>
          <a:custGeom>
            <a:avLst/>
            <a:gdLst/>
            <a:ahLst/>
            <a:cxnLst/>
            <a:rect l="l" t="t" r="r" b="b"/>
            <a:pathLst>
              <a:path w="22972560" h="5226257">
                <a:moveTo>
                  <a:pt x="0" y="0"/>
                </a:moveTo>
                <a:lnTo>
                  <a:pt x="22972560" y="0"/>
                </a:lnTo>
                <a:lnTo>
                  <a:pt x="22972560" y="5226257"/>
                </a:lnTo>
                <a:lnTo>
                  <a:pt x="0" y="522625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71550" y="736105"/>
            <a:ext cx="14642064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Closure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09900" y="2249570"/>
            <a:ext cx="15468200" cy="460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78"/>
              </a:lnSpc>
            </a:pPr>
            <a:r>
              <a:rPr lang="en-US" sz="119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Share one way that dairy farmers recycle water on their farms.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70547" cy="10287000"/>
            <a:chOff x="0" y="0"/>
            <a:chExt cx="486467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4671" cy="2709333"/>
            </a:xfrm>
            <a:custGeom>
              <a:avLst/>
              <a:gdLst/>
              <a:ahLst/>
              <a:cxnLst/>
              <a:rect l="l" t="t" r="r" b="b"/>
              <a:pathLst>
                <a:path w="4864671" h="2709333">
                  <a:moveTo>
                    <a:pt x="0" y="0"/>
                  </a:moveTo>
                  <a:lnTo>
                    <a:pt x="4864671" y="0"/>
                  </a:lnTo>
                  <a:lnTo>
                    <a:pt x="486467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467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981075" y="2352390"/>
            <a:ext cx="15799111" cy="1509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9"/>
              </a:lnSpc>
            </a:pPr>
            <a:r>
              <a:rPr lang="en-US" sz="58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Let’s look at how dairy is good for you and the planet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2008437"/>
            <a:ext cx="14823839" cy="82785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44082" y="4998541"/>
            <a:ext cx="1547469" cy="1768536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57441" y="2911290"/>
            <a:ext cx="17755665" cy="7375710"/>
            <a:chOff x="0" y="0"/>
            <a:chExt cx="4676389" cy="1942574"/>
          </a:xfrm>
        </p:grpSpPr>
        <p:sp>
          <p:nvSpPr>
            <p:cNvPr id="15" name="Freeform 15">
              <a:hlinkClick r:id="rId5" tooltip="https://www.youtube.com/shorts/F6JYtSsMJrM"/>
            </p:cNvPr>
            <p:cNvSpPr/>
            <p:nvPr/>
          </p:nvSpPr>
          <p:spPr>
            <a:xfrm>
              <a:off x="0" y="0"/>
              <a:ext cx="4676389" cy="1942574"/>
            </a:xfrm>
            <a:custGeom>
              <a:avLst/>
              <a:gdLst/>
              <a:ahLst/>
              <a:cxnLst/>
              <a:rect l="l" t="t" r="r" b="b"/>
              <a:pathLst>
                <a:path w="4676389" h="1942574">
                  <a:moveTo>
                    <a:pt x="0" y="0"/>
                  </a:moveTo>
                  <a:lnTo>
                    <a:pt x="4676389" y="0"/>
                  </a:lnTo>
                  <a:lnTo>
                    <a:pt x="4676389" y="1942574"/>
                  </a:lnTo>
                  <a:lnTo>
                    <a:pt x="0" y="19425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676389" cy="1980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71550" y="736105"/>
            <a:ext cx="7436845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Activating Strategy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1550" y="1747252"/>
            <a:ext cx="12580115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DAIRY: GOOD FOR YOU, GOOD FOR THE PLANET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971550" y="736105"/>
            <a:ext cx="10851539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Words to Learn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09900" y="3035976"/>
            <a:ext cx="15468200" cy="5713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Conserve: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 To use less of something</a:t>
            </a:r>
          </a:p>
          <a:p>
            <a:pPr algn="l">
              <a:lnSpc>
                <a:spcPts val="3463"/>
              </a:lnSpc>
            </a:pPr>
            <a:endParaRPr lang="en-US" sz="3498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Crops: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 What a farmer plants in a field and grows into food for people and </a:t>
            </a:r>
          </a:p>
          <a:p>
            <a:pPr algn="l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             feed for the animals</a:t>
            </a:r>
          </a:p>
          <a:p>
            <a:pPr algn="l">
              <a:lnSpc>
                <a:spcPts val="3463"/>
              </a:lnSpc>
            </a:pPr>
            <a:endParaRPr lang="en-US" sz="3498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Environment: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 The surroundings in which a person, plant or animal lives</a:t>
            </a:r>
          </a:p>
          <a:p>
            <a:pPr algn="l">
              <a:lnSpc>
                <a:spcPts val="3463"/>
              </a:lnSpc>
            </a:pPr>
            <a:endParaRPr lang="en-US" sz="3498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Field: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 A piece of land where a farmer plants crops</a:t>
            </a:r>
          </a:p>
          <a:p>
            <a:pPr algn="l">
              <a:lnSpc>
                <a:spcPts val="3463"/>
              </a:lnSpc>
            </a:pPr>
            <a:endParaRPr lang="en-US" sz="3498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Milker: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 A person who guides cows through the milking process on a </a:t>
            </a:r>
          </a:p>
          <a:p>
            <a:pPr algn="l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             dairy farm</a:t>
            </a:r>
          </a:p>
          <a:p>
            <a:pPr algn="l">
              <a:lnSpc>
                <a:spcPts val="3463"/>
              </a:lnSpc>
            </a:pPr>
            <a:endParaRPr lang="en-US" sz="3498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Recycle: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 To use something again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1550" y="1747252"/>
            <a:ext cx="11198922" cy="55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DAIRY DEFINITIONS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71550" y="3239763"/>
            <a:ext cx="8183988" cy="6502434"/>
            <a:chOff x="0" y="0"/>
            <a:chExt cx="3901440" cy="3099816"/>
          </a:xfrm>
        </p:grpSpPr>
        <p:sp>
          <p:nvSpPr>
            <p:cNvPr id="12" name="Freeform 12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283161" y="3239763"/>
            <a:ext cx="8183988" cy="6502434"/>
            <a:chOff x="0" y="0"/>
            <a:chExt cx="3901440" cy="3099816"/>
          </a:xfrm>
        </p:grpSpPr>
        <p:sp>
          <p:nvSpPr>
            <p:cNvPr id="15" name="Freeform 15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71550" y="736105"/>
            <a:ext cx="7436845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Vocabulary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490783"/>
            <a:ext cx="15468200" cy="45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Definition:</a:t>
            </a:r>
            <a:r>
              <a:rPr lang="en-US" sz="34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 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to use less of something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1550" y="1747252"/>
            <a:ext cx="11198922" cy="55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CONSERVE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995119" y="8705857"/>
            <a:ext cx="6136850" cy="89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Turn off the faucet when brushing your teeth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306730" y="8705857"/>
            <a:ext cx="6136850" cy="89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Turn the hose off between uses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71550" y="3386467"/>
            <a:ext cx="8183988" cy="6502434"/>
            <a:chOff x="0" y="0"/>
            <a:chExt cx="3901440" cy="3099816"/>
          </a:xfrm>
        </p:grpSpPr>
        <p:sp>
          <p:nvSpPr>
            <p:cNvPr id="12" name="Freeform 12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283161" y="3386467"/>
            <a:ext cx="8183988" cy="6502434"/>
            <a:chOff x="0" y="0"/>
            <a:chExt cx="3901440" cy="3099816"/>
          </a:xfrm>
        </p:grpSpPr>
        <p:sp>
          <p:nvSpPr>
            <p:cNvPr id="15" name="Freeform 15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71550" y="736105"/>
            <a:ext cx="7436845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Vocabulary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361262"/>
            <a:ext cx="15468200" cy="89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Definition:</a:t>
            </a:r>
            <a:r>
              <a:rPr lang="en-US" sz="34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 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What a farmer plants in a field and grows into food for people and feed for the animals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1550" y="1747252"/>
            <a:ext cx="11198922" cy="55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CROPS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995119" y="9071635"/>
            <a:ext cx="6136850" cy="45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Wheat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306730" y="9071635"/>
            <a:ext cx="6136850" cy="45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Corn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71550" y="3335013"/>
            <a:ext cx="8183988" cy="6502434"/>
            <a:chOff x="0" y="0"/>
            <a:chExt cx="3901440" cy="3099816"/>
          </a:xfrm>
        </p:grpSpPr>
        <p:sp>
          <p:nvSpPr>
            <p:cNvPr id="12" name="Freeform 12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283161" y="3335013"/>
            <a:ext cx="8183988" cy="6502434"/>
            <a:chOff x="0" y="0"/>
            <a:chExt cx="3901440" cy="3099816"/>
          </a:xfrm>
        </p:grpSpPr>
        <p:sp>
          <p:nvSpPr>
            <p:cNvPr id="15" name="Freeform 15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71550" y="736105"/>
            <a:ext cx="7436845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Vocabulary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490783"/>
            <a:ext cx="15468200" cy="45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Definition:</a:t>
            </a:r>
            <a:r>
              <a:rPr lang="en-US" sz="34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 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the surroundings in which a person, plant or animal lives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1550" y="1747252"/>
            <a:ext cx="11198922" cy="55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ENVIRONMENT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50839" y="8972557"/>
            <a:ext cx="7425410" cy="45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Winter Barn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306730" y="9020182"/>
            <a:ext cx="6136850" cy="45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Summer Pasture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71550" y="3335013"/>
            <a:ext cx="8183988" cy="6502434"/>
            <a:chOff x="0" y="0"/>
            <a:chExt cx="3901440" cy="3099816"/>
          </a:xfrm>
        </p:grpSpPr>
        <p:sp>
          <p:nvSpPr>
            <p:cNvPr id="12" name="Freeform 12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283161" y="3335013"/>
            <a:ext cx="8183988" cy="6502434"/>
            <a:chOff x="0" y="0"/>
            <a:chExt cx="3901440" cy="3099816"/>
          </a:xfrm>
        </p:grpSpPr>
        <p:sp>
          <p:nvSpPr>
            <p:cNvPr id="15" name="Freeform 15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71550" y="736105"/>
            <a:ext cx="7436845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Vocabulary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395515"/>
            <a:ext cx="15981474" cy="89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Definition:</a:t>
            </a:r>
            <a:r>
              <a:rPr lang="en-US" sz="34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 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a piece of land where a farmer plants crops</a:t>
            </a:r>
          </a:p>
          <a:p>
            <a:pPr algn="l">
              <a:lnSpc>
                <a:spcPts val="3463"/>
              </a:lnSpc>
            </a:pPr>
            <a:endParaRPr lang="en-US" sz="3498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71550" y="1747252"/>
            <a:ext cx="11198922" cy="55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FIELD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50839" y="8972557"/>
            <a:ext cx="7425410" cy="45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Corn Field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306730" y="9020182"/>
            <a:ext cx="6136850" cy="45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Rye Field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71550" y="3335013"/>
            <a:ext cx="8183988" cy="6502434"/>
            <a:chOff x="0" y="0"/>
            <a:chExt cx="3901440" cy="3099816"/>
          </a:xfrm>
        </p:grpSpPr>
        <p:sp>
          <p:nvSpPr>
            <p:cNvPr id="12" name="Freeform 12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283161" y="3335013"/>
            <a:ext cx="8183988" cy="6502434"/>
            <a:chOff x="0" y="0"/>
            <a:chExt cx="3901440" cy="3099816"/>
          </a:xfrm>
        </p:grpSpPr>
        <p:sp>
          <p:nvSpPr>
            <p:cNvPr id="15" name="Freeform 15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71550" y="736105"/>
            <a:ext cx="7436845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Vocabulary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395515"/>
            <a:ext cx="15981474" cy="89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Definition:</a:t>
            </a:r>
            <a:r>
              <a:rPr lang="en-US" sz="34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 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a person who guides cows through the milking process on a dairy farm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1550" y="1747252"/>
            <a:ext cx="11198922" cy="55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MILKER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50839" y="8972557"/>
            <a:ext cx="7425410" cy="45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Full-Time Milker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306730" y="9020182"/>
            <a:ext cx="6136850" cy="45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Student Milker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840</Words>
  <Application>Microsoft Office PowerPoint</Application>
  <PresentationFormat>Custom</PresentationFormat>
  <Paragraphs>126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Gilroy</vt:lpstr>
      <vt:lpstr>Calibri</vt:lpstr>
      <vt:lpstr>Gilroy Bold</vt:lpstr>
      <vt:lpstr>Gilroy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 Dairy in the Environment Slides K-2</dc:title>
  <cp:lastModifiedBy>Brittany Snyder</cp:lastModifiedBy>
  <cp:revision>1</cp:revision>
  <dcterms:created xsi:type="dcterms:W3CDTF">2006-08-16T00:00:00Z</dcterms:created>
  <dcterms:modified xsi:type="dcterms:W3CDTF">2026-01-29T16:15:11Z</dcterms:modified>
  <dc:identifier>DAGylVQXpW8</dc:identifier>
</cp:coreProperties>
</file>